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79"/>
  </p:notesMasterIdLst>
  <p:handoutMasterIdLst>
    <p:handoutMasterId r:id="rId80"/>
  </p:handoutMasterIdLst>
  <p:sldIdLst>
    <p:sldId id="315" r:id="rId2"/>
    <p:sldId id="262" r:id="rId3"/>
    <p:sldId id="309" r:id="rId4"/>
    <p:sldId id="317" r:id="rId5"/>
    <p:sldId id="319" r:id="rId6"/>
    <p:sldId id="320" r:id="rId7"/>
    <p:sldId id="321" r:id="rId8"/>
    <p:sldId id="328" r:id="rId9"/>
    <p:sldId id="322" r:id="rId10"/>
    <p:sldId id="323" r:id="rId11"/>
    <p:sldId id="324" r:id="rId12"/>
    <p:sldId id="264" r:id="rId13"/>
    <p:sldId id="318" r:id="rId14"/>
    <p:sldId id="325" r:id="rId15"/>
    <p:sldId id="326" r:id="rId16"/>
    <p:sldId id="327" r:id="rId17"/>
    <p:sldId id="414" r:id="rId18"/>
    <p:sldId id="329" r:id="rId19"/>
    <p:sldId id="343" r:id="rId20"/>
    <p:sldId id="344" r:id="rId21"/>
    <p:sldId id="345" r:id="rId22"/>
    <p:sldId id="346" r:id="rId23"/>
    <p:sldId id="347" r:id="rId24"/>
    <p:sldId id="348" r:id="rId25"/>
    <p:sldId id="349" r:id="rId26"/>
    <p:sldId id="350" r:id="rId27"/>
    <p:sldId id="356" r:id="rId28"/>
    <p:sldId id="357" r:id="rId29"/>
    <p:sldId id="365" r:id="rId30"/>
    <p:sldId id="330" r:id="rId31"/>
    <p:sldId id="331" r:id="rId32"/>
    <p:sldId id="342" r:id="rId33"/>
    <p:sldId id="332" r:id="rId34"/>
    <p:sldId id="374" r:id="rId35"/>
    <p:sldId id="363" r:id="rId36"/>
    <p:sldId id="372" r:id="rId37"/>
    <p:sldId id="300" r:id="rId38"/>
    <p:sldId id="375" r:id="rId39"/>
    <p:sldId id="376" r:id="rId40"/>
    <p:sldId id="377" r:id="rId41"/>
    <p:sldId id="378" r:id="rId42"/>
    <p:sldId id="379" r:id="rId43"/>
    <p:sldId id="385" r:id="rId44"/>
    <p:sldId id="381" r:id="rId45"/>
    <p:sldId id="391" r:id="rId46"/>
    <p:sldId id="392" r:id="rId47"/>
    <p:sldId id="380" r:id="rId48"/>
    <p:sldId id="402" r:id="rId49"/>
    <p:sldId id="403" r:id="rId50"/>
    <p:sldId id="404" r:id="rId51"/>
    <p:sldId id="405" r:id="rId52"/>
    <p:sldId id="406" r:id="rId53"/>
    <p:sldId id="407" r:id="rId54"/>
    <p:sldId id="408" r:id="rId55"/>
    <p:sldId id="409" r:id="rId56"/>
    <p:sldId id="413" r:id="rId57"/>
    <p:sldId id="388" r:id="rId58"/>
    <p:sldId id="390" r:id="rId59"/>
    <p:sldId id="398" r:id="rId60"/>
    <p:sldId id="401" r:id="rId61"/>
    <p:sldId id="418" r:id="rId62"/>
    <p:sldId id="419" r:id="rId63"/>
    <p:sldId id="415" r:id="rId64"/>
    <p:sldId id="416" r:id="rId65"/>
    <p:sldId id="417" r:id="rId66"/>
    <p:sldId id="421" r:id="rId67"/>
    <p:sldId id="420" r:id="rId68"/>
    <p:sldId id="389" r:id="rId69"/>
    <p:sldId id="410" r:id="rId70"/>
    <p:sldId id="411" r:id="rId71"/>
    <p:sldId id="412" r:id="rId72"/>
    <p:sldId id="428" r:id="rId73"/>
    <p:sldId id="424" r:id="rId74"/>
    <p:sldId id="425" r:id="rId75"/>
    <p:sldId id="427" r:id="rId76"/>
    <p:sldId id="422" r:id="rId77"/>
    <p:sldId id="423" r:id="rId78"/>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4">
          <p15:clr>
            <a:srgbClr val="A4A3A4"/>
          </p15:clr>
        </p15:guide>
        <p15:guide id="2" orient="horz" pos="3004">
          <p15:clr>
            <a:srgbClr val="A4A3A4"/>
          </p15:clr>
        </p15:guide>
        <p15:guide id="3" orient="horz" pos="431">
          <p15:clr>
            <a:srgbClr val="A4A3A4"/>
          </p15:clr>
        </p15:guide>
        <p15:guide id="4" orient="horz" pos="824">
          <p15:clr>
            <a:srgbClr val="A4A3A4"/>
          </p15:clr>
        </p15:guide>
        <p15:guide id="5" orient="horz" pos="2916">
          <p15:clr>
            <a:srgbClr val="A4A3A4"/>
          </p15:clr>
        </p15:guide>
        <p15:guide id="6" pos="5470">
          <p15:clr>
            <a:srgbClr val="A4A3A4"/>
          </p15:clr>
        </p15:guide>
        <p15:guide id="7" pos="287">
          <p15:clr>
            <a:srgbClr val="A4A3A4"/>
          </p15:clr>
        </p15:guide>
        <p15:guide id="8" pos="2894">
          <p15:clr>
            <a:srgbClr val="A4A3A4"/>
          </p15:clr>
        </p15:guide>
        <p15:guide id="9" pos="2811">
          <p15:clr>
            <a:srgbClr val="A4A3A4"/>
          </p15:clr>
        </p15:guide>
        <p15:guide id="10" pos="2852">
          <p15:clr>
            <a:srgbClr val="A4A3A4"/>
          </p15:clr>
        </p15:guide>
        <p15:guide id="11" orient="horz" pos="2059">
          <p15:clr>
            <a:srgbClr val="A4A3A4"/>
          </p15:clr>
        </p15:guide>
        <p15:guide id="12" orient="horz" pos="1164">
          <p15:clr>
            <a:srgbClr val="A4A3A4"/>
          </p15:clr>
        </p15:guide>
        <p15:guide id="13" pos="2182">
          <p15:clr>
            <a:srgbClr val="A4A3A4"/>
          </p15:clr>
        </p15:guide>
        <p15:guide id="14" pos="3517">
          <p15:clr>
            <a:srgbClr val="A4A3A4"/>
          </p15:clr>
        </p15:guide>
      </p15:sldGuideLst>
    </p:ext>
    <p:ext uri="{2D200454-40CA-4A62-9FC3-DE9A4176ACB9}">
      <p15:notesGuideLst xmlns:p15="http://schemas.microsoft.com/office/powerpoint/2012/main">
        <p15:guide id="1" orient="horz" pos="2995">
          <p15:clr>
            <a:srgbClr val="A4A3A4"/>
          </p15:clr>
        </p15:guide>
        <p15:guide id="2" pos="231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5"/>
    <a:srgbClr val="F83308"/>
    <a:srgbClr val="FD9208"/>
    <a:srgbClr val="009FDF"/>
    <a:srgbClr val="F3D54E"/>
    <a:srgbClr val="F0CE3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64" autoAdjust="0"/>
    <p:restoredTop sz="94634" autoAdjust="0"/>
  </p:normalViewPr>
  <p:slideViewPr>
    <p:cSldViewPr snapToGrid="0">
      <p:cViewPr varScale="1">
        <p:scale>
          <a:sx n="66" d="100"/>
          <a:sy n="66" d="100"/>
        </p:scale>
        <p:origin x="48" y="370"/>
      </p:cViewPr>
      <p:guideLst>
        <p:guide orient="horz" pos="1604"/>
        <p:guide orient="horz" pos="3004"/>
        <p:guide orient="horz" pos="431"/>
        <p:guide orient="horz" pos="824"/>
        <p:guide orient="horz" pos="2916"/>
        <p:guide pos="5470"/>
        <p:guide pos="287"/>
        <p:guide pos="2894"/>
        <p:guide pos="2811"/>
        <p:guide pos="2852"/>
        <p:guide orient="horz" pos="2059"/>
        <p:guide orient="horz" pos="1164"/>
        <p:guide pos="2182"/>
        <p:guide pos="3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6" d="100"/>
        <a:sy n="86" d="100"/>
      </p:scale>
      <p:origin x="0" y="0"/>
    </p:cViewPr>
  </p:sorterViewPr>
  <p:notesViewPr>
    <p:cSldViewPr snapToGrid="0" showGuides="1">
      <p:cViewPr varScale="1">
        <p:scale>
          <a:sx n="63" d="100"/>
          <a:sy n="63" d="100"/>
        </p:scale>
        <p:origin x="2285" y="53"/>
      </p:cViewPr>
      <p:guideLst>
        <p:guide orient="horz" pos="2995"/>
        <p:guide pos="231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latin typeface="Arial" charset="0"/>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ACFD7B2-88A6-E34E-8EF8-CB0C7BA47ADD}" type="datetimeFigureOut">
              <a:rPr lang="en-US" smtClean="0">
                <a:latin typeface="Arial" charset="0"/>
              </a:rPr>
              <a:t>4/26/2018</a:t>
            </a:fld>
            <a:endParaRPr lang="en-US" dirty="0">
              <a:latin typeface="Arial" charset="0"/>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latin typeface="Arial" charset="0"/>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296CFA4E-18EB-6D49-8DE2-7A74038C2C1C}"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4816222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Arial" charset="0"/>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Arial" charset="0"/>
              </a:defRPr>
            </a:lvl1pPr>
          </a:lstStyle>
          <a:p>
            <a:fld id="{ED7FC5FE-6F0D-D34A-8EE6-C95B4F5F4DC8}" type="datetimeFigureOut">
              <a:rPr lang="en-US" smtClean="0"/>
              <a:t>4/26/2018</a:t>
            </a:fld>
            <a:endParaRPr lang="en-US"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atin typeface="Arial" charset="0"/>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atin typeface="Arial" charset="0"/>
              </a:defRPr>
            </a:lvl1pPr>
          </a:lstStyle>
          <a:p>
            <a:fld id="{D61C8689-8455-3546-ADF9-3B7273760F66}" type="slidenum">
              <a:rPr lang="en-US" smtClean="0"/>
              <a:t>‹#›</a:t>
            </a:fld>
            <a:endParaRPr lang="en-US" dirty="0"/>
          </a:p>
        </p:txBody>
      </p:sp>
    </p:spTree>
    <p:extLst>
      <p:ext uri="{BB962C8B-B14F-4D97-AF65-F5344CB8AC3E}">
        <p14:creationId xmlns:p14="http://schemas.microsoft.com/office/powerpoint/2010/main" val="37962069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charset="0"/>
        <a:ea typeface="+mn-ea"/>
        <a:cs typeface="+mn-cs"/>
      </a:defRPr>
    </a:lvl1pPr>
    <a:lvl2pPr marL="457200" algn="l" defTabSz="457200" rtl="0" eaLnBrk="1" latinLnBrk="0" hangingPunct="1">
      <a:defRPr sz="1200" kern="1200">
        <a:solidFill>
          <a:schemeClr val="tx1"/>
        </a:solidFill>
        <a:latin typeface="Arial" charset="0"/>
        <a:ea typeface="+mn-ea"/>
        <a:cs typeface="+mn-cs"/>
      </a:defRPr>
    </a:lvl2pPr>
    <a:lvl3pPr marL="914400" algn="l" defTabSz="457200" rtl="0" eaLnBrk="1" latinLnBrk="0" hangingPunct="1">
      <a:defRPr sz="1200" kern="1200">
        <a:solidFill>
          <a:schemeClr val="tx1"/>
        </a:solidFill>
        <a:latin typeface="Arial" charset="0"/>
        <a:ea typeface="+mn-ea"/>
        <a:cs typeface="+mn-cs"/>
      </a:defRPr>
    </a:lvl3pPr>
    <a:lvl4pPr marL="1371600" algn="l" defTabSz="457200" rtl="0" eaLnBrk="1" latinLnBrk="0" hangingPunct="1">
      <a:defRPr sz="1200" kern="1200">
        <a:solidFill>
          <a:schemeClr val="tx1"/>
        </a:solidFill>
        <a:latin typeface="Arial" charset="0"/>
        <a:ea typeface="+mn-ea"/>
        <a:cs typeface="+mn-cs"/>
      </a:defRPr>
    </a:lvl4pPr>
    <a:lvl5pPr marL="1828800" algn="l" defTabSz="457200" rtl="0" eaLnBrk="1" latinLnBrk="0" hangingPunct="1">
      <a:defRPr sz="120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016143-E03C-4CFD-AFDC-14E5BDEA754C}" type="datetimeFigureOut">
              <a:rPr lang="en-US" smtClean="0"/>
              <a:t>4/26/2018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4/26/2018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4/26/2018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charset="0"/>
              </a:defRPr>
            </a:lvl1pPr>
          </a:lstStyle>
          <a:p>
            <a:r>
              <a:rPr lang="en-US" dirty="0" smtClean="0"/>
              <a:t>28pt Arial Headline</a:t>
            </a:r>
            <a:endParaRPr lang="en-US" dirty="0"/>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200">
                <a:solidFill>
                  <a:schemeClr val="tx2"/>
                </a:solidFill>
              </a:defRPr>
            </a:lvl5pPr>
          </a:lstStyle>
          <a:p>
            <a:pPr lvl="0"/>
            <a:r>
              <a:rPr lang="en-US" dirty="0" smtClean="0"/>
              <a:t>18pt Arial body text</a:t>
            </a:r>
          </a:p>
          <a:p>
            <a:pPr lvl="1"/>
            <a:r>
              <a:rPr lang="en-US" dirty="0" smtClean="0"/>
              <a:t>18pt Arial bullet one</a:t>
            </a:r>
          </a:p>
          <a:p>
            <a:pPr lvl="2"/>
            <a:r>
              <a:rPr lang="en-US" dirty="0" smtClean="0"/>
              <a:t>16pt Arial sub-bullet</a:t>
            </a:r>
          </a:p>
          <a:p>
            <a:pPr lvl="3"/>
            <a:r>
              <a:rPr lang="en-US" dirty="0" smtClean="0"/>
              <a:t>14pt Arial fourth level</a:t>
            </a:r>
          </a:p>
          <a:p>
            <a:pPr lvl="4"/>
            <a:r>
              <a:rPr lang="en-US" dirty="0" smtClean="0"/>
              <a:t>12pt Arial 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mj-lt"/>
                <a:cs typeface="Arial" charset="0"/>
              </a:defRPr>
            </a:lvl1pPr>
          </a:lstStyle>
          <a:p>
            <a:r>
              <a:rPr lang="en-US" dirty="0" smtClean="0"/>
              <a:t>28pt Arial Headline</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t>‹#›</a:t>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635" fontAlgn="auto">
              <a:lnSpc>
                <a:spcPct val="100000"/>
              </a:lnSpc>
              <a:buClrTx/>
              <a:buSzTx/>
            </a:pPr>
            <a:r>
              <a:rPr lang="en-US" dirty="0" smtClean="0"/>
              <a:t>18pt Arial body text</a:t>
            </a:r>
          </a:p>
          <a:p>
            <a:pPr marR="0" lvl="1" defTabSz="-635" fontAlgn="auto">
              <a:lnSpc>
                <a:spcPct val="100000"/>
              </a:lnSpc>
              <a:spcAft>
                <a:spcPts val="0"/>
              </a:spcAft>
              <a:buClrTx/>
              <a:buSzTx/>
            </a:pPr>
            <a:r>
              <a:rPr lang="en-US" dirty="0" smtClean="0"/>
              <a:t>16pt Arial bullet one</a:t>
            </a:r>
          </a:p>
          <a:p>
            <a:pPr lvl="2"/>
            <a:r>
              <a:rPr lang="en-US" dirty="0" smtClean="0"/>
              <a:t>14pt Arial third level</a:t>
            </a:r>
          </a:p>
          <a:p>
            <a:pPr lvl="3"/>
            <a:r>
              <a:rPr lang="en-US" dirty="0" smtClean="0"/>
              <a:t>12pt Arial fourth level</a:t>
            </a:r>
          </a:p>
          <a:p>
            <a:pPr lvl="4"/>
            <a:r>
              <a:rPr lang="en-US" dirty="0" smtClean="0"/>
              <a:t>12pt Arial 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charset="2"/>
              <a:buNone/>
              <a:defRPr baseline="0"/>
            </a:lvl1pPr>
          </a:lstStyle>
          <a:p>
            <a:r>
              <a:rPr lang="en-US" dirty="0" smtClean="0"/>
              <a:t>Insert photo here. Drag picture to placeholder or click icon to add.</a:t>
            </a:r>
            <a:endParaRPr lang="en-US" dirty="0"/>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p:spPr>
      </p:pic>
      <p:sp>
        <p:nvSpPr>
          <p:cNvPr id="13" name="Title 1"/>
          <p:cNvSpPr>
            <a:spLocks noGrp="1"/>
          </p:cNvSpPr>
          <p:nvPr>
            <p:ph type="ctrTitle" hasCustomPrompt="1"/>
          </p:nvPr>
        </p:nvSpPr>
        <p:spPr>
          <a:xfrm>
            <a:off x="444687" y="2408398"/>
            <a:ext cx="8212886" cy="1102519"/>
          </a:xfrm>
        </p:spPr>
        <p:txBody>
          <a:bodyPr lIns="0" rIns="0" anchor="b" anchorCtr="0">
            <a:noAutofit/>
          </a:bodyPr>
          <a:lstStyle>
            <a:lvl1pPr>
              <a:lnSpc>
                <a:spcPct val="100000"/>
              </a:lnSpc>
              <a:defRPr sz="5000" b="0" spc="0" baseline="0">
                <a:solidFill>
                  <a:schemeClr val="bg1">
                    <a:alpha val="90000"/>
                  </a:schemeClr>
                </a:solidFill>
                <a:latin typeface="+mj-lt"/>
                <a:cs typeface="Arial" charset="0"/>
              </a:defRPr>
            </a:lvl1pPr>
          </a:lstStyle>
          <a:p>
            <a:r>
              <a:rPr lang="en-US" dirty="0" smtClean="0"/>
              <a:t>50pt Arial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Arial Subhead, Date, Etc.</a:t>
            </a:r>
            <a:endParaRPr lang="en-US" dirty="0"/>
          </a:p>
        </p:txBody>
      </p:sp>
      <p:sp>
        <p:nvSpPr>
          <p:cNvPr id="6" name="Rectangle 5"/>
          <p:cNvSpPr/>
          <p:nvPr userDrawn="1"/>
        </p:nvSpPr>
        <p:spPr>
          <a:xfrm>
            <a:off x="3777634" y="4915615"/>
            <a:ext cx="1639873"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charset="0"/>
                <a:ea typeface="+mn-ea"/>
                <a:cs typeface="Arial" charset="0"/>
              </a:rPr>
              <a:t>iCDG - Intel Communication and Devices Group</a:t>
            </a:r>
          </a:p>
        </p:txBody>
      </p:sp>
      <p:sp>
        <p:nvSpPr>
          <p:cNvPr id="7" name="Rectangle 6"/>
          <p:cNvSpPr/>
          <p:nvPr userDrawn="1"/>
        </p:nvSpPr>
        <p:spPr>
          <a:xfrm>
            <a:off x="460376" y="4915796"/>
            <a:ext cx="597921"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charset="0"/>
                <a:ea typeface="+mn-ea"/>
                <a:cs typeface="Arial" charset="0"/>
              </a:rPr>
              <a:t>Intel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635" fontAlgn="auto">
              <a:lnSpc>
                <a:spcPct val="100000"/>
              </a:lnSpc>
              <a:buClrTx/>
              <a:buSzTx/>
            </a:pPr>
            <a:r>
              <a:rPr lang="en-US" dirty="0" smtClean="0"/>
              <a:t>18pt Arial body text</a:t>
            </a:r>
          </a:p>
          <a:p>
            <a:pPr marR="0" lvl="1" defTabSz="-635" fontAlgn="auto">
              <a:lnSpc>
                <a:spcPct val="100000"/>
              </a:lnSpc>
              <a:spcAft>
                <a:spcPts val="0"/>
              </a:spcAft>
              <a:buClrTx/>
              <a:buSzTx/>
            </a:pPr>
            <a:r>
              <a:rPr lang="en-US" dirty="0" smtClean="0"/>
              <a:t>16pt Arial bullet one</a:t>
            </a:r>
          </a:p>
          <a:p>
            <a:pPr lvl="2"/>
            <a:r>
              <a:rPr lang="en-US" dirty="0" smtClean="0"/>
              <a:t>14pt Arial third level</a:t>
            </a:r>
          </a:p>
          <a:p>
            <a:pPr lvl="3"/>
            <a:r>
              <a:rPr lang="en-US" dirty="0" smtClean="0"/>
              <a:t>12pt Arial fourth level</a:t>
            </a:r>
          </a:p>
          <a:p>
            <a:pPr lvl="4"/>
            <a:r>
              <a:rPr lang="en-US" dirty="0" smtClean="0"/>
              <a:t>12pt Arial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charset="0"/>
              </a:defRPr>
            </a:lvl1pPr>
          </a:lstStyle>
          <a:p>
            <a:r>
              <a:rPr lang="en-US" dirty="0" smtClean="0"/>
              <a:t>28pt Arial Headline</a:t>
            </a:r>
            <a:endParaRPr lang="en-US" dirty="0"/>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charset="0"/>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635" fontAlgn="auto">
              <a:lnSpc>
                <a:spcPct val="100000"/>
              </a:lnSpc>
              <a:buClrTx/>
              <a:buSzTx/>
            </a:pPr>
            <a:r>
              <a:rPr lang="en-US" dirty="0" smtClean="0"/>
              <a:t>18pt Arial body text</a:t>
            </a:r>
          </a:p>
          <a:p>
            <a:pPr marR="0" lvl="1" defTabSz="-635" fontAlgn="auto">
              <a:lnSpc>
                <a:spcPct val="100000"/>
              </a:lnSpc>
              <a:spcAft>
                <a:spcPts val="0"/>
              </a:spcAft>
              <a:buClrTx/>
              <a:buSzTx/>
            </a:pPr>
            <a:r>
              <a:rPr lang="en-US" dirty="0" smtClean="0"/>
              <a:t>16pt Arial bullet one</a:t>
            </a:r>
          </a:p>
          <a:p>
            <a:pPr lvl="2"/>
            <a:r>
              <a:rPr lang="en-US" dirty="0" smtClean="0"/>
              <a:t>14pt Arial third level</a:t>
            </a:r>
          </a:p>
          <a:p>
            <a:pPr lvl="3"/>
            <a:r>
              <a:rPr lang="en-US" dirty="0" smtClean="0"/>
              <a:t>12pt Arial fourth level</a:t>
            </a:r>
          </a:p>
          <a:p>
            <a:pPr lvl="4"/>
            <a:r>
              <a:rPr lang="en-US" dirty="0" smtClean="0"/>
              <a:t>12pt Arial fifth level</a:t>
            </a:r>
            <a:endParaRPr lang="en-US" dirty="0"/>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635" fontAlgn="auto">
              <a:lnSpc>
                <a:spcPct val="100000"/>
              </a:lnSpc>
              <a:buClrTx/>
              <a:buSzTx/>
            </a:pPr>
            <a:r>
              <a:rPr lang="en-US" dirty="0" smtClean="0"/>
              <a:t>18pt Arial body text</a:t>
            </a:r>
          </a:p>
          <a:p>
            <a:pPr marR="0" lvl="1" defTabSz="-635" fontAlgn="auto">
              <a:lnSpc>
                <a:spcPct val="100000"/>
              </a:lnSpc>
              <a:spcAft>
                <a:spcPts val="0"/>
              </a:spcAft>
              <a:buClrTx/>
              <a:buSzTx/>
            </a:pPr>
            <a:r>
              <a:rPr lang="en-US" dirty="0" smtClean="0"/>
              <a:t>16pt Arial bullet one</a:t>
            </a:r>
          </a:p>
          <a:p>
            <a:pPr lvl="2"/>
            <a:r>
              <a:rPr lang="en-US" dirty="0" smtClean="0"/>
              <a:t>14pt Arial third level</a:t>
            </a:r>
          </a:p>
          <a:p>
            <a:pPr lvl="3"/>
            <a:r>
              <a:rPr lang="en-US" dirty="0" smtClean="0"/>
              <a:t>12pt Arial fourth level</a:t>
            </a:r>
          </a:p>
          <a:p>
            <a:pPr lvl="4"/>
            <a:r>
              <a:rPr lang="en-US" dirty="0" smtClean="0"/>
              <a:t>12pt Arial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charset="0"/>
              </a:defRPr>
            </a:lvl1pPr>
          </a:lstStyle>
          <a:p>
            <a:r>
              <a:rPr lang="en-US" dirty="0" smtClean="0"/>
              <a:t>28pt Arial Headline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Arial" charset="0"/>
              </a:defRPr>
            </a:lvl1pPr>
            <a:lvl2pPr marL="417830" indent="-225425">
              <a:buFont typeface="Intel Clear"/>
              <a:buChar char="–"/>
              <a:defRPr sz="1200" baseline="0">
                <a:latin typeface="+mn-lt"/>
                <a:cs typeface="Arial" charset="0"/>
              </a:defRPr>
            </a:lvl2pPr>
            <a:lvl3pPr marL="685800" indent="-228600">
              <a:buFont typeface="Intel Clear"/>
              <a:buChar char="–"/>
              <a:defRPr sz="1200">
                <a:latin typeface="+mn-lt"/>
              </a:defRPr>
            </a:lvl3pPr>
            <a:lvl4pPr>
              <a:buFont typeface="Intel Clear"/>
              <a:buChar char="–"/>
              <a:defRPr sz="1100">
                <a:latin typeface="+mn-lt"/>
              </a:defRPr>
            </a:lvl4pPr>
            <a:lvl5pPr>
              <a:buFont typeface="Intel Clear"/>
              <a:buChar char="–"/>
              <a:defRPr sz="1050">
                <a:latin typeface="+mn-lt"/>
              </a:defRPr>
            </a:lvl5pPr>
          </a:lstStyle>
          <a:p>
            <a:pPr lvl="0"/>
            <a:r>
              <a:rPr lang="en-US" dirty="0" smtClean="0"/>
              <a:t>“36pt Arial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charset="0"/>
              </a:defRPr>
            </a:lvl1pPr>
          </a:lstStyle>
          <a:p>
            <a:r>
              <a:rPr lang="en-US" dirty="0" smtClean="0"/>
              <a:t>28pt Arial Headline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charset="2"/>
              <a:buNone/>
              <a:defRPr baseline="0">
                <a:latin typeface="+mj-lt"/>
              </a:defRPr>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charset="0"/>
              </a:defRPr>
            </a:lvl1pPr>
          </a:lstStyle>
          <a:p>
            <a:r>
              <a:rPr lang="en-US" dirty="0" smtClean="0"/>
              <a:t>28pt Arial Headline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charset="2"/>
              <a:buNone/>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t>‹#›</a:t>
            </a:fld>
            <a:endParaRPr lang="en-US" dirty="0"/>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635" fontAlgn="auto">
              <a:lnSpc>
                <a:spcPct val="100000"/>
              </a:lnSpc>
              <a:buClrTx/>
              <a:buSzTx/>
            </a:pPr>
            <a:r>
              <a:rPr lang="en-US" dirty="0" smtClean="0"/>
              <a:t>18pt Arial body text</a:t>
            </a:r>
          </a:p>
          <a:p>
            <a:pPr marR="0" lvl="1" defTabSz="-635" fontAlgn="auto">
              <a:lnSpc>
                <a:spcPct val="100000"/>
              </a:lnSpc>
              <a:spcAft>
                <a:spcPts val="0"/>
              </a:spcAft>
              <a:buClrTx/>
              <a:buSzTx/>
            </a:pPr>
            <a:r>
              <a:rPr lang="en-US" dirty="0" smtClean="0"/>
              <a:t>16pt Arial bullet one</a:t>
            </a:r>
          </a:p>
          <a:p>
            <a:pPr lvl="2"/>
            <a:r>
              <a:rPr lang="en-US" dirty="0" smtClean="0"/>
              <a:t>14pt Arial third level</a:t>
            </a:r>
          </a:p>
          <a:p>
            <a:pPr lvl="3"/>
            <a:r>
              <a:rPr lang="en-US" dirty="0" smtClean="0"/>
              <a:t>12pt Arial fourth level</a:t>
            </a:r>
          </a:p>
          <a:p>
            <a:pPr lvl="4"/>
            <a:r>
              <a:rPr lang="en-US" dirty="0" smtClean="0"/>
              <a:t>12pt Arial fifth level</a:t>
            </a:r>
            <a:endParaRPr lang="en-US" dirty="0"/>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635" fontAlgn="auto">
              <a:lnSpc>
                <a:spcPct val="100000"/>
              </a:lnSpc>
              <a:buClrTx/>
              <a:buSzTx/>
            </a:pPr>
            <a:r>
              <a:rPr lang="en-US" dirty="0" smtClean="0"/>
              <a:t>18pt Arial body text</a:t>
            </a:r>
          </a:p>
          <a:p>
            <a:pPr marR="0" lvl="1" defTabSz="-635" fontAlgn="auto">
              <a:lnSpc>
                <a:spcPct val="100000"/>
              </a:lnSpc>
              <a:spcAft>
                <a:spcPts val="0"/>
              </a:spcAft>
              <a:buClrTx/>
              <a:buSzTx/>
            </a:pPr>
            <a:r>
              <a:rPr lang="en-US" dirty="0" smtClean="0"/>
              <a:t>16pt Arial bullet one</a:t>
            </a:r>
          </a:p>
          <a:p>
            <a:pPr lvl="2"/>
            <a:r>
              <a:rPr lang="en-US" dirty="0" smtClean="0"/>
              <a:t>14pt Arial third level</a:t>
            </a:r>
          </a:p>
          <a:p>
            <a:pPr lvl="3"/>
            <a:r>
              <a:rPr lang="en-US" dirty="0" smtClean="0"/>
              <a:t>12pt Arial fourth level</a:t>
            </a:r>
          </a:p>
          <a:p>
            <a:pPr lvl="4"/>
            <a:r>
              <a:rPr lang="en-US" dirty="0" smtClean="0"/>
              <a:t>12pt Arial fifth level</a:t>
            </a:r>
            <a:endParaRPr lang="en-US" dirty="0"/>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smtClean="0">
              <a:solidFill>
                <a:schemeClr val="tx2"/>
              </a:solidFill>
              <a:cs typeface="Arial" charset="0"/>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charset="0"/>
              </a:defRPr>
            </a:lvl1pPr>
          </a:lstStyle>
          <a:p>
            <a:r>
              <a:rPr lang="en-US" dirty="0" smtClean="0"/>
              <a:t>28pt Arial Headline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4/26/2018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100000"/>
              </a:lnSpc>
              <a:defRPr sz="4000" b="0" cap="none" spc="0" baseline="0">
                <a:solidFill>
                  <a:schemeClr val="tx2">
                    <a:alpha val="90000"/>
                  </a:schemeClr>
                </a:solidFill>
                <a:latin typeface="+mj-lt"/>
                <a:cs typeface="Arial" charset="0"/>
              </a:defRPr>
            </a:lvl1pPr>
          </a:lstStyle>
          <a:p>
            <a:r>
              <a:rPr lang="en-US" dirty="0" smtClean="0"/>
              <a:t>40pt Arial </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Arial"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Arial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Arial" charset="0"/>
                <a:ea typeface="Intel Clear"/>
                <a:cs typeface="Arial"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40pt Arial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t>‹#›</a:t>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Arial" charset="0"/>
                <a:ea typeface="Intel Clear"/>
                <a:cs typeface="Arial" charset="0"/>
              </a:defRPr>
            </a:lvl1pPr>
          </a:lstStyle>
          <a:p>
            <a:r>
              <a:rPr lang="en-US" dirty="0" smtClean="0"/>
              <a:t>40pt Arial Heading</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4000" b="0" cap="none" spc="0" baseline="0">
                <a:solidFill>
                  <a:schemeClr val="bg1">
                    <a:alpha val="90000"/>
                  </a:schemeClr>
                </a:solidFill>
                <a:latin typeface="+mj-lt"/>
                <a:cs typeface="Arial" charset="0"/>
              </a:defRPr>
            </a:lvl1pPr>
          </a:lstStyle>
          <a:p>
            <a:r>
              <a:rPr lang="en-US" dirty="0" smtClean="0"/>
              <a:t>40pt Arial blue section</a:t>
            </a:r>
            <a:endParaRPr lang="en-US" dirty="0"/>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Arial"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Arial Subhead</a:t>
            </a:r>
            <a:endParaRPr lang="en-US" dirty="0"/>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460376" y="4915796"/>
            <a:ext cx="597921" cy="92333"/>
          </a:xfrm>
          <a:prstGeom prst="rect">
            <a:avLst/>
          </a:prstGeom>
        </p:spPr>
        <p:txBody>
          <a:bodyPr wrap="none" lIns="0" tIns="0" rIns="0" bIns="0">
            <a:spAutoFit/>
          </a:bodyPr>
          <a:lstStyle/>
          <a:p>
            <a:pPr marL="0" marR="0" indent="0" algn="l" defTabSz="457200" rtl="0" eaLnBrk="1" fontAlgn="auto" latinLnBrk="0" hangingPunct="1">
              <a:lnSpc>
                <a:spcPct val="100000"/>
              </a:lnSpc>
              <a:spcBef>
                <a:spcPts val="0"/>
              </a:spcBef>
              <a:spcAft>
                <a:spcPts val="0"/>
              </a:spcAft>
              <a:buClrTx/>
              <a:buSzTx/>
              <a:buFontTx/>
              <a:buNone/>
              <a:defRPr/>
            </a:pPr>
            <a:r>
              <a:rPr lang="en-US" sz="600" b="0" i="0" u="none" strike="noStrike" kern="1200" baseline="0" dirty="0" smtClean="0">
                <a:solidFill>
                  <a:schemeClr val="bg1"/>
                </a:solidFill>
                <a:latin typeface="Arial" charset="0"/>
                <a:ea typeface="+mn-ea"/>
                <a:cs typeface="Arial" charset="0"/>
              </a:rPr>
              <a:t>Intel Confidential</a:t>
            </a:r>
          </a:p>
        </p:txBody>
      </p:sp>
      <p:sp>
        <p:nvSpPr>
          <p:cNvPr id="7" name="Rectangle 6"/>
          <p:cNvSpPr/>
          <p:nvPr userDrawn="1"/>
        </p:nvSpPr>
        <p:spPr>
          <a:xfrm>
            <a:off x="3776400" y="4914000"/>
            <a:ext cx="1639873"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charset="0"/>
                <a:ea typeface="+mn-ea"/>
                <a:cs typeface="Arial" charset="0"/>
              </a:rPr>
              <a:t>iCDG - Intel Communication and Devices Group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t>‹#›</a:t>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charset="0"/>
              </a:defRPr>
            </a:lvl1pPr>
          </a:lstStyle>
          <a:p>
            <a:r>
              <a:rPr lang="en-US" dirty="0" smtClean="0"/>
              <a:t>28pt Arial Headline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4/26/2018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4/26/2018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556C5-CE8C-6547-B838-EA80C61A4AF7}"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4/26/2018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E2556C5-CE8C-6547-B838-EA80C61A4AF7}"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4/26/2018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E2556C5-CE8C-6547-B838-EA80C61A4AF7}"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2230651-31F4-45D2-98AE-A2108F41BC07}" type="datetimeFigureOut">
              <a:rPr lang="en-US" smtClean="0"/>
              <a:t>4/26/2018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E2556C5-CE8C-6547-B838-EA80C61A4AF7}"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F53789A-C914-4DB1-8815-80B5EC7335C5}" type="datetimeFigureOut">
              <a:rPr lang="en-US" smtClean="0"/>
              <a:t>4/26/2018</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E2556C5-CE8C-6547-B838-EA80C61A4AF7}"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4/26/2018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556C5-CE8C-6547-B838-EA80C61A4AF7}"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0E59FD0C-5451-4CA0-86AF-E70AE3279989}" type="datetimeFigureOut">
              <a:rPr lang="en-US" smtClean="0"/>
              <a:t>4/26/2018</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90">
                <a:solidFill>
                  <a:srgbClr val="FFFFFF"/>
                </a:solidFill>
              </a:defRPr>
            </a:lvl1pPr>
          </a:lstStyle>
          <a:p>
            <a:fld id="{EE2556C5-CE8C-6547-B838-EA80C61A4AF7}" type="slidenum">
              <a:rPr lang="en-US" smtClean="0"/>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460376" y="4915796"/>
            <a:ext cx="597921"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charset="0"/>
                <a:ea typeface="+mn-ea"/>
                <a:cs typeface="Arial" charset="0"/>
              </a:rPr>
              <a:t>Intel Confidential</a:t>
            </a:r>
          </a:p>
        </p:txBody>
      </p:sp>
      <p:sp>
        <p:nvSpPr>
          <p:cNvPr id="12" name="Rectangle 11"/>
          <p:cNvSpPr/>
          <p:nvPr userDrawn="1"/>
        </p:nvSpPr>
        <p:spPr>
          <a:xfrm>
            <a:off x="3777634" y="4915615"/>
            <a:ext cx="1639873"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charset="0"/>
                <a:ea typeface="+mn-ea"/>
                <a:cs typeface="Arial" charset="0"/>
              </a:rPr>
              <a:t>iCDG - Intel Communication and Devices Group</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nsorflow.org/images/tensors_flowing.gif" TargetMode="External"/><Relationship Id="rId2" Type="http://schemas.openxmlformats.org/officeDocument/2006/relationships/image" Target="../media/image9.GI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codelast.com/?p=2780" TargetMode="Externa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Convolutional_neural_network#Pooling_layer" TargetMode="External"/><Relationship Id="rId2" Type="http://schemas.openxmlformats.org/officeDocument/2006/relationships/hyperlink" Target="https://en.wikipedia.org/wiki/Rectifier_(neural_networks)" TargetMode="External"/><Relationship Id="rId1" Type="http://schemas.openxmlformats.org/officeDocument/2006/relationships/slideLayout" Target="../slideLayouts/slideLayout13.xml"/><Relationship Id="rId5" Type="http://schemas.openxmlformats.org/officeDocument/2006/relationships/hyperlink" Target="http://robromijnders.github.io/tensorflow_basic/" TargetMode="External"/><Relationship Id="rId4" Type="http://schemas.openxmlformats.org/officeDocument/2006/relationships/hyperlink" Target="https://www.tensorflow.org/versions/master/tutorials/layer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tensorflow.org/versions/r0.12/api_docs/python/nn/normalization" TargetMode="External"/><Relationship Id="rId2" Type="http://schemas.openxmlformats.org/officeDocument/2006/relationships/hyperlink" Target="https://www.tensorflow.org/api_guides/python/train" TargetMode="External"/><Relationship Id="rId1" Type="http://schemas.openxmlformats.org/officeDocument/2006/relationships/slideLayout" Target="../slideLayouts/slideLayout13.xml"/><Relationship Id="rId6" Type="http://schemas.openxmlformats.org/officeDocument/2006/relationships/image" Target="../media/image21.GIF"/><Relationship Id="rId5" Type="http://schemas.openxmlformats.org/officeDocument/2006/relationships/hyperlink" Target="http://playground.tensorflow.org/#activation=sigmoid&amp;batchSize=10&amp;dataset=spiral&amp;regDataset=reg-gauss&amp;learningRate=0.03&amp;regularizationRate=0&amp;noise=0&amp;networkShape=7,6&amp;seed=0.33238&amp;showTestData=false&amp;discretize=false&amp;percTrainData=50&amp;x=true&amp;y=true&amp;xTimesY=true&amp;xSquared=true&amp;ySquared=true&amp;cosX=false&amp;sinX=true&amp;cosY=false&amp;sinY=true&amp;collectStats=false&amp;problem=classification&amp;initZero=false&amp;hideText=false" TargetMode="External"/><Relationship Id="rId4" Type="http://schemas.openxmlformats.org/officeDocument/2006/relationships/hyperlink" Target="https://twitter.com/alecra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stone8oy/deepRL/tree/resource"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proxy-us.intel.com:911/" TargetMode="External"/><Relationship Id="rId2" Type="http://schemas.openxmlformats.org/officeDocument/2006/relationships/hyperlink" Target="http://wubaoguo.com/2016/01/11/%E7%89%88%E6%9C%AC%E6%8E%A7%E5%88%B6/Git%E5%85%A8%E8%A7%A3%E6%9E%90%E4%B9%8B%E8%BF%9C%E7%A8%8B%E4%BB%93%E5%BA%93%E4%BA%A4%E4%BA%92/"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bigquant.com/docs/exchange_markets.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bigquant.com/docs/data_instruments.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www.sharetisfy.com/2018/01/blog-post_392.html" TargetMode="Externa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www.sharetisfy.com/2018/01/blog-post_392.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www.sharetisfy.com/2018/01/blog-post_392.html" TargetMode="Externa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www.sharetisfy.com/2018/01/blog-post_392.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www.sharetisfy.com/2018/01/blog-post_392.html" TargetMode="Externa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blog.csdn.net/Eric2016_Lv/article/details/53886342" TargetMode="External"/><Relationship Id="rId2" Type="http://schemas.openxmlformats.org/officeDocument/2006/relationships/hyperlink" Target="https://read01.com/nzDg8Q.html" TargetMode="Externa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zer0n/deepframeworks"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pypi.python.org/pypi/QTPyLibExamples" TargetMode="External"/><Relationship Id="rId3" Type="http://schemas.openxmlformats.org/officeDocument/2006/relationships/hyperlink" Target="https://zhuanlan.zhihu.com/p/23665565" TargetMode="External"/><Relationship Id="rId7" Type="http://schemas.openxmlformats.org/officeDocument/2006/relationships/hyperlink" Target="http://mrjbq7.github.io/ta-lib/funcs.html" TargetMode="External"/><Relationship Id="rId2" Type="http://schemas.openxmlformats.org/officeDocument/2006/relationships/hyperlink" Target="https://zhuanlan.zhihu.com/p/23471979" TargetMode="External"/><Relationship Id="rId1" Type="http://schemas.openxmlformats.org/officeDocument/2006/relationships/slideLayout" Target="../slideLayouts/slideLayout2.xml"/><Relationship Id="rId6" Type="http://schemas.openxmlformats.org/officeDocument/2006/relationships/hyperlink" Target="https://www.ricequant.com/api/python/chn#what-is-ricequantTA-Lin" TargetMode="External"/><Relationship Id="rId5" Type="http://schemas.openxmlformats.org/officeDocument/2006/relationships/hyperlink" Target="https://www.zhihu.com/question/26950456&#22914;&#20309;&#29992;TICK&#25968;&#25454;&#29983;&#25104;&#20998;&#38047;&#32447;&#25968;&#25454;" TargetMode="External"/><Relationship Id="rId10" Type="http://schemas.openxmlformats.org/officeDocument/2006/relationships/hyperlink" Target="https://www.zhihu.com/question/59392251" TargetMode="External"/><Relationship Id="rId4" Type="http://schemas.openxmlformats.org/officeDocument/2006/relationships/hyperlink" Target="http://blog.csdn.net/niuge8905/article/details/78287355" TargetMode="External"/><Relationship Id="rId9" Type="http://schemas.openxmlformats.org/officeDocument/2006/relationships/hyperlink" Target="https://www.ricequant.com/community/topic/4786/"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docs.aws.amazon.com/lambda/latest/dg/with-s3.html" TargetMode="Externa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hyperlink" Target="http://docs.aws.amazon.com/amazondynamodb/latest/developerguide/Streams.Lambda.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mailto:web3@0.20.2"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truffleframework.com/"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blog.csdn.net/wo541075754/article/details/77505299" TargetMode="External"/><Relationship Id="rId2" Type="http://schemas.openxmlformats.org/officeDocument/2006/relationships/hyperlink" Target="https://blog.csdn.net/fidelhl/article/details/5580563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liuzhuang13/DenseNet" TargetMode="External"/><Relationship Id="rId3" Type="http://schemas.openxmlformats.org/officeDocument/2006/relationships/hyperlink" Target="http://arxiv.org/abs/1311.2901" TargetMode="External"/><Relationship Id="rId7" Type="http://schemas.openxmlformats.org/officeDocument/2006/relationships/hyperlink" Target="http://arxiv.org/abs/1608.06993" TargetMode="External"/><Relationship Id="rId2" Type="http://schemas.openxmlformats.org/officeDocument/2006/relationships/hyperlink" Target="https://papers.nips.cc/paper/4824-imagenet-classification-with-deep-convolutional-neural-networks.pdf" TargetMode="External"/><Relationship Id="rId1" Type="http://schemas.openxmlformats.org/officeDocument/2006/relationships/slideLayout" Target="../slideLayouts/slideLayout12.xml"/><Relationship Id="rId6" Type="http://schemas.openxmlformats.org/officeDocument/2006/relationships/hyperlink" Target="http://arxiv.org/abs/1512.03385" TargetMode="External"/><Relationship Id="rId5" Type="http://schemas.openxmlformats.org/officeDocument/2006/relationships/hyperlink" Target="http://www.robots.ox.ac.uk/~vgg/research/very_deep/" TargetMode="External"/><Relationship Id="rId4" Type="http://schemas.openxmlformats.org/officeDocument/2006/relationships/hyperlink" Target="http://arxiv.org/abs/1409.484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444687" y="972036"/>
            <a:ext cx="8212886" cy="1102519"/>
          </a:xfrm>
        </p:spPr>
        <p:txBody>
          <a:bodyPr/>
          <a:lstStyle/>
          <a:p>
            <a:pPr>
              <a:lnSpc>
                <a:spcPct val="100000"/>
              </a:lnSpc>
            </a:pPr>
            <a:r>
              <a:rPr lang="en-US" sz="2800" dirty="0" smtClean="0">
                <a:solidFill>
                  <a:schemeClr val="tx1"/>
                </a:solidFill>
              </a:rPr>
              <a:t>Neural Network, Reinforcement Learning and Application</a:t>
            </a:r>
            <a:endParaRPr lang="en-US" sz="2800" dirty="0">
              <a:solidFill>
                <a:schemeClr val="tx1"/>
              </a:solidFill>
            </a:endParaRPr>
          </a:p>
        </p:txBody>
      </p:sp>
      <p:sp>
        <p:nvSpPr>
          <p:cNvPr id="3" name="Subtitle 2"/>
          <p:cNvSpPr>
            <a:spLocks noGrp="1"/>
          </p:cNvSpPr>
          <p:nvPr>
            <p:ph type="subTitle" idx="1"/>
          </p:nvPr>
        </p:nvSpPr>
        <p:spPr/>
        <p:txBody>
          <a:bodyPr>
            <a:normAutofit fontScale="77500" lnSpcReduction="20000"/>
          </a:bodyPr>
          <a:lstStyle/>
          <a:p>
            <a:endParaRPr lang="en-US" dirty="0" smtClean="0"/>
          </a:p>
          <a:p>
            <a:pPr algn="r"/>
            <a:r>
              <a:rPr lang="en-US" dirty="0" smtClean="0"/>
              <a:t>Alan Zhang</a:t>
            </a:r>
          </a:p>
          <a:p>
            <a:pPr algn="r"/>
            <a:r>
              <a:rPr lang="en-US" dirty="0" smtClean="0"/>
              <a:t>2017/03/23</a:t>
            </a:r>
          </a:p>
          <a:p>
            <a:endParaRPr lang="en-US" b="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t>10</a:t>
            </a:fld>
            <a:endParaRPr lang="en-US" dirty="0"/>
          </a:p>
        </p:txBody>
      </p:sp>
      <p:sp>
        <p:nvSpPr>
          <p:cNvPr id="3" name="Title 2"/>
          <p:cNvSpPr>
            <a:spLocks noGrp="1"/>
          </p:cNvSpPr>
          <p:nvPr>
            <p:ph type="title"/>
          </p:nvPr>
        </p:nvSpPr>
        <p:spPr>
          <a:xfrm>
            <a:off x="455613" y="308848"/>
            <a:ext cx="8229600" cy="577417"/>
          </a:xfrm>
        </p:spPr>
        <p:txBody>
          <a:bodyPr/>
          <a:lstStyle/>
          <a:p>
            <a:r>
              <a:rPr lang="en-US" dirty="0" smtClean="0"/>
              <a:t>General method of using neural network</a:t>
            </a:r>
            <a:endParaRPr lang="en-US" dirty="0"/>
          </a:p>
        </p:txBody>
      </p:sp>
      <p:sp>
        <p:nvSpPr>
          <p:cNvPr id="4" name="Content Placeholder 3"/>
          <p:cNvSpPr>
            <a:spLocks noGrp="1"/>
          </p:cNvSpPr>
          <p:nvPr>
            <p:ph sz="quarter" idx="13"/>
          </p:nvPr>
        </p:nvSpPr>
        <p:spPr>
          <a:xfrm>
            <a:off x="455613" y="1177528"/>
            <a:ext cx="8414067" cy="3451623"/>
          </a:xfrm>
        </p:spPr>
        <p:txBody>
          <a:bodyPr>
            <a:normAutofit/>
          </a:bodyPr>
          <a:lstStyle/>
          <a:p>
            <a:pPr marL="285750" indent="-285750">
              <a:buFont typeface="Wingdings" panose="05000000000000000000" charset="2"/>
              <a:buChar char="q"/>
            </a:pPr>
            <a:r>
              <a:rPr lang="en-US" sz="1400" dirty="0" smtClean="0"/>
              <a:t>Extract the major features of training data (data source can be divided into training dataset and test dataset) via </a:t>
            </a:r>
            <a:r>
              <a:rPr lang="en-US" sz="1400" dirty="0" err="1" smtClean="0"/>
              <a:t>Autoencoder</a:t>
            </a:r>
            <a:r>
              <a:rPr lang="en-US" sz="1400" dirty="0" smtClean="0"/>
              <a:t> and Clustering processing, Both </a:t>
            </a:r>
            <a:r>
              <a:rPr lang="en-US" sz="1400" dirty="0" err="1" smtClean="0"/>
              <a:t>Autoencoder</a:t>
            </a:r>
            <a:r>
              <a:rPr lang="en-US" sz="1400" dirty="0" smtClean="0"/>
              <a:t> and Clustering is Non-surprised learning process in Dimensionality Reduction, and highlight Density Distribution, and normalize the input format to the input layer of the designated neural network;</a:t>
            </a:r>
          </a:p>
          <a:p>
            <a:pPr marL="285750" indent="-285750">
              <a:buFont typeface="Wingdings" panose="05000000000000000000" charset="2"/>
              <a:buChar char="q"/>
            </a:pPr>
            <a:r>
              <a:rPr lang="en-US" sz="1400" dirty="0" smtClean="0"/>
              <a:t>Set up layers of the designated neural network, and assign random Weights &amp; Biases for each nodes inside every layers, and Activation function such as Sigmoid, </a:t>
            </a:r>
            <a:r>
              <a:rPr lang="en-US" sz="1400" dirty="0" err="1" smtClean="0"/>
              <a:t>ReLU</a:t>
            </a:r>
            <a:r>
              <a:rPr lang="en-US" sz="1400" dirty="0" smtClean="0"/>
              <a:t>, </a:t>
            </a:r>
            <a:r>
              <a:rPr lang="en-US" sz="1400" dirty="0" err="1" smtClean="0"/>
              <a:t>Tanh</a:t>
            </a:r>
            <a:r>
              <a:rPr lang="en-US" sz="1400" dirty="0" smtClean="0"/>
              <a:t> etc.;</a:t>
            </a:r>
          </a:p>
          <a:p>
            <a:pPr marL="285750" indent="-285750">
              <a:buFont typeface="Wingdings" panose="05000000000000000000" charset="2"/>
              <a:buChar char="q"/>
            </a:pPr>
            <a:r>
              <a:rPr lang="en-US" sz="1400" dirty="0" smtClean="0"/>
              <a:t>Define Loss function such as Square Loss for Linear Regression, Cross-entropy Loss for Logic Regression (i.e. Classifier), Hinge Loss for Support Vector Machine (SVM) etc.;</a:t>
            </a:r>
          </a:p>
          <a:p>
            <a:pPr marL="285750" indent="-285750">
              <a:buFont typeface="Wingdings" panose="05000000000000000000" charset="2"/>
              <a:buChar char="q"/>
            </a:pPr>
            <a:r>
              <a:rPr lang="en-US" sz="1400" dirty="0" smtClean="0"/>
              <a:t>Set up training model of the designated neural network, i.e. specify Optimizer function such as SGD, Momentum, NAG, </a:t>
            </a:r>
            <a:r>
              <a:rPr lang="en-US" sz="1400" dirty="0" err="1" smtClean="0"/>
              <a:t>Adagrad</a:t>
            </a:r>
            <a:r>
              <a:rPr lang="en-US" sz="1400" dirty="0" smtClean="0"/>
              <a:t>, </a:t>
            </a:r>
            <a:r>
              <a:rPr lang="en-US" sz="1400" dirty="0" err="1" smtClean="0"/>
              <a:t>Adadelta</a:t>
            </a:r>
            <a:r>
              <a:rPr lang="en-US" sz="1400" dirty="0" smtClean="0"/>
              <a:t>, </a:t>
            </a:r>
            <a:r>
              <a:rPr lang="en-US" sz="1400" dirty="0" err="1" smtClean="0"/>
              <a:t>Rmsprop</a:t>
            </a:r>
            <a:r>
              <a:rPr lang="en-US" sz="1400" dirty="0" smtClean="0"/>
              <a:t> </a:t>
            </a:r>
            <a:r>
              <a:rPr lang="en-US" sz="1400" dirty="0" err="1" smtClean="0"/>
              <a:t>etc</a:t>
            </a:r>
            <a:r>
              <a:rPr lang="en-US" sz="1400" dirty="0" smtClean="0"/>
              <a:t>; (</a:t>
            </a:r>
            <a:r>
              <a:rPr lang="en-US" sz="1400" dirty="0" err="1" smtClean="0"/>
              <a:t>Quota:h</a:t>
            </a:r>
            <a:r>
              <a:rPr lang="en-US" sz="1200" dirty="0" err="1" smtClean="0"/>
              <a:t>ttps</a:t>
            </a:r>
            <a:r>
              <a:rPr lang="en-US" sz="1200" dirty="0"/>
              <a:t>://www.tensorflow.org/api_docs/python/tf/train</a:t>
            </a:r>
            <a:r>
              <a:rPr lang="en-US" sz="1400" dirty="0"/>
              <a:t>)</a:t>
            </a:r>
            <a:endParaRPr lang="en-US" sz="1400" dirty="0" smtClean="0"/>
          </a:p>
          <a:p>
            <a:pPr marL="285750" indent="-285750">
              <a:buFont typeface="Wingdings" panose="05000000000000000000" charset="2"/>
              <a:buChar char="q"/>
            </a:pPr>
            <a:r>
              <a:rPr lang="en-US" sz="1400" dirty="0" smtClean="0"/>
              <a:t>Enter training loop and output Loss value during epochs, then run verification with test dataset, output the accuracy based on trained parameters.</a:t>
            </a:r>
          </a:p>
          <a:p>
            <a:pPr marL="285750" indent="-285750">
              <a:buFont typeface="Wingdings" panose="05000000000000000000" charset="2"/>
              <a:buChar char="q"/>
            </a:pPr>
            <a:endParaRPr lang="en-US" sz="1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t>11</a:t>
            </a:fld>
            <a:endParaRPr lang="en-US" dirty="0"/>
          </a:p>
        </p:txBody>
      </p:sp>
      <p:sp>
        <p:nvSpPr>
          <p:cNvPr id="3" name="Title 2"/>
          <p:cNvSpPr>
            <a:spLocks noGrp="1"/>
          </p:cNvSpPr>
          <p:nvPr>
            <p:ph type="title"/>
          </p:nvPr>
        </p:nvSpPr>
        <p:spPr>
          <a:xfrm>
            <a:off x="455613" y="308848"/>
            <a:ext cx="8229600" cy="476859"/>
          </a:xfrm>
        </p:spPr>
        <p:txBody>
          <a:bodyPr>
            <a:normAutofit fontScale="90000"/>
          </a:bodyPr>
          <a:lstStyle/>
          <a:p>
            <a:r>
              <a:rPr lang="en-US" dirty="0" smtClean="0"/>
              <a:t>Basic knowledge on </a:t>
            </a:r>
            <a:r>
              <a:rPr lang="en-US" dirty="0" err="1" smtClean="0"/>
              <a:t>Tensorflow</a:t>
            </a:r>
            <a:endParaRPr lang="en-US" dirty="0"/>
          </a:p>
        </p:txBody>
      </p:sp>
      <p:sp>
        <p:nvSpPr>
          <p:cNvPr id="4" name="Content Placeholder 3"/>
          <p:cNvSpPr>
            <a:spLocks noGrp="1"/>
          </p:cNvSpPr>
          <p:nvPr>
            <p:ph sz="quarter" idx="13"/>
          </p:nvPr>
        </p:nvSpPr>
        <p:spPr>
          <a:xfrm>
            <a:off x="455613" y="955040"/>
            <a:ext cx="3940541" cy="3674111"/>
          </a:xfrm>
        </p:spPr>
        <p:txBody>
          <a:bodyPr>
            <a:normAutofit/>
          </a:bodyPr>
          <a:lstStyle/>
          <a:p>
            <a:r>
              <a:rPr lang="en-US" sz="1200" b="1" dirty="0" smtClean="0"/>
              <a:t>Key concepts in </a:t>
            </a:r>
            <a:r>
              <a:rPr lang="en-US" sz="1200" b="1" dirty="0" err="1" smtClean="0"/>
              <a:t>Tensorflow</a:t>
            </a:r>
            <a:endParaRPr lang="en-US" sz="1200" b="1" dirty="0" smtClean="0"/>
          </a:p>
          <a:p>
            <a:pPr marL="171450" indent="-171450">
              <a:buFont typeface="Wingdings" panose="05000000000000000000" charset="2"/>
              <a:buChar char="q"/>
            </a:pPr>
            <a:r>
              <a:rPr lang="en-US" sz="1100" dirty="0" err="1" smtClean="0"/>
              <a:t>TensorFlow</a:t>
            </a:r>
            <a:r>
              <a:rPr lang="en-US" sz="1100" dirty="0" smtClean="0"/>
              <a:t>: </a:t>
            </a:r>
            <a:r>
              <a:rPr lang="en-US" sz="1100" dirty="0"/>
              <a:t>is a programming system in which you represent computations as </a:t>
            </a:r>
            <a:r>
              <a:rPr lang="en-US" sz="1100" dirty="0" smtClean="0"/>
              <a:t>graphs in which the nodes represents math operations. </a:t>
            </a:r>
          </a:p>
          <a:p>
            <a:pPr marL="171450" indent="-171450">
              <a:buFont typeface="Wingdings" panose="05000000000000000000" charset="2"/>
              <a:buChar char="q"/>
            </a:pPr>
            <a:r>
              <a:rPr lang="en-US" sz="1100" dirty="0" smtClean="0"/>
              <a:t>Tensor: </a:t>
            </a:r>
            <a:r>
              <a:rPr lang="en-US" sz="1100" dirty="0"/>
              <a:t>an n-dimensional array or list. Only tensors may be passed </a:t>
            </a:r>
            <a:r>
              <a:rPr lang="en-US" sz="1100" dirty="0" smtClean="0"/>
              <a:t>between </a:t>
            </a:r>
            <a:r>
              <a:rPr lang="en-US" sz="1100" dirty="0"/>
              <a:t>nodes in the computation graph</a:t>
            </a:r>
            <a:r>
              <a:rPr lang="en-US" sz="1100" dirty="0" smtClean="0"/>
              <a:t>.</a:t>
            </a:r>
          </a:p>
          <a:p>
            <a:pPr marL="171450" indent="-171450">
              <a:buFont typeface="Wingdings" panose="05000000000000000000" charset="2"/>
              <a:buChar char="q"/>
            </a:pPr>
            <a:r>
              <a:rPr lang="en-US" sz="1100" dirty="0"/>
              <a:t>Session: Sessions contain "computational graphs" that represent calculations to be carried out</a:t>
            </a:r>
            <a:r>
              <a:rPr lang="en-US" sz="1100" dirty="0" smtClean="0"/>
              <a:t>.</a:t>
            </a:r>
          </a:p>
          <a:p>
            <a:pPr marL="171450" indent="-171450">
              <a:buFont typeface="Wingdings" panose="05000000000000000000" charset="2"/>
              <a:buChar char="q"/>
            </a:pPr>
            <a:r>
              <a:rPr lang="en-US" sz="1100" dirty="0"/>
              <a:t>Placeholder: An interface between a computational graph element and your data. Placeholder can present input or output.</a:t>
            </a:r>
            <a:endParaRPr lang="en-US" sz="1100" dirty="0" smtClean="0"/>
          </a:p>
          <a:p>
            <a:pPr marL="171450" indent="-171450">
              <a:buFont typeface="Wingdings" panose="05000000000000000000" charset="2"/>
              <a:buChar char="q"/>
            </a:pPr>
            <a:r>
              <a:rPr lang="en-US" sz="1100" dirty="0"/>
              <a:t>The defined "Graph Model" will be processed by the </a:t>
            </a:r>
            <a:r>
              <a:rPr lang="en-US" sz="1100" dirty="0" err="1"/>
              <a:t>TensorFlow</a:t>
            </a:r>
            <a:r>
              <a:rPr lang="en-US" sz="1100" dirty="0"/>
              <a:t> engine when </a:t>
            </a:r>
            <a:r>
              <a:rPr lang="en-US" sz="1100" dirty="0" err="1"/>
              <a:t>Session.run</a:t>
            </a:r>
            <a:r>
              <a:rPr lang="en-US" sz="1100" dirty="0"/>
              <a:t>() is called</a:t>
            </a:r>
            <a:r>
              <a:rPr lang="en-US" sz="1100" dirty="0" smtClean="0"/>
              <a:t>.</a:t>
            </a:r>
          </a:p>
          <a:p>
            <a:pPr marL="171450" indent="-171450">
              <a:buFont typeface="Wingdings" panose="05000000000000000000" charset="2"/>
              <a:buChar char="q"/>
            </a:pPr>
            <a:r>
              <a:rPr lang="en-US" sz="1100" dirty="0" err="1"/>
              <a:t>TensorFlow</a:t>
            </a:r>
            <a:r>
              <a:rPr lang="en-US" sz="1100" dirty="0"/>
              <a:t> can support graphic view of computing structure that can help to deploy computations to several CPUs/GPUs</a:t>
            </a:r>
            <a:r>
              <a:rPr lang="en-US" sz="1100" dirty="0" smtClean="0"/>
              <a:t>.</a:t>
            </a:r>
          </a:p>
          <a:p>
            <a:endParaRPr lang="en-US" sz="1200" dirty="0"/>
          </a:p>
        </p:txBody>
      </p:sp>
      <p:pic>
        <p:nvPicPr>
          <p:cNvPr id="5" name="Picture 4" descr="https://www.tensorflow.org/images/tensors_flowing.gif"/>
          <p:cNvPicPr/>
          <p:nvPr/>
        </p:nvPicPr>
        <p:blipFill>
          <a:blip r:embed="rId2">
            <a:extLst>
              <a:ext uri="{28A0092B-C50C-407E-A947-70E740481C1C}">
                <a14:useLocalDpi xmlns:a14="http://schemas.microsoft.com/office/drawing/2010/main" val="0"/>
              </a:ext>
            </a:extLst>
          </a:blip>
          <a:srcRect/>
          <a:stretch>
            <a:fillRect/>
          </a:stretch>
        </p:blipFill>
        <p:spPr bwMode="auto">
          <a:xfrm>
            <a:off x="4564966" y="785707"/>
            <a:ext cx="4440986" cy="3918055"/>
          </a:xfrm>
          <a:prstGeom prst="rect">
            <a:avLst/>
          </a:prstGeom>
          <a:noFill/>
          <a:ln>
            <a:noFill/>
          </a:ln>
        </p:spPr>
      </p:pic>
      <p:sp>
        <p:nvSpPr>
          <p:cNvPr id="6" name="TextBox 5"/>
          <p:cNvSpPr txBox="1"/>
          <p:nvPr/>
        </p:nvSpPr>
        <p:spPr>
          <a:xfrm>
            <a:off x="4818185" y="4544511"/>
            <a:ext cx="3782622" cy="169277"/>
          </a:xfrm>
          <a:prstGeom prst="rect">
            <a:avLst/>
          </a:prstGeom>
          <a:noFill/>
        </p:spPr>
        <p:txBody>
          <a:bodyPr vert="horz" wrap="square" lIns="0" tIns="0" rIns="0" bIns="0" rtlCol="0">
            <a:spAutoFit/>
          </a:bodyPr>
          <a:lstStyle/>
          <a:p>
            <a:r>
              <a:rPr lang="en-US" sz="1100" u="sng">
                <a:hlinkClick r:id="rId3"/>
              </a:rPr>
              <a:t>https://www.tensorflow.org/images/tensors_flowing.gif</a:t>
            </a:r>
            <a:endParaRPr lang="en-US"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08848"/>
            <a:ext cx="8550339" cy="528180"/>
          </a:xfrm>
        </p:spPr>
        <p:txBody>
          <a:bodyPr/>
          <a:lstStyle/>
          <a:p>
            <a:r>
              <a:rPr lang="en-US" dirty="0" smtClean="0"/>
              <a:t>Using </a:t>
            </a:r>
            <a:r>
              <a:rPr lang="en-US" dirty="0" err="1" smtClean="0"/>
              <a:t>Tensorflow</a:t>
            </a:r>
            <a:r>
              <a:rPr lang="en-US" dirty="0" smtClean="0"/>
              <a:t> on Linear Regression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t>12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505" y="1048042"/>
            <a:ext cx="3819377" cy="358491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882" y="837028"/>
            <a:ext cx="4666069" cy="3664634"/>
          </a:xfrm>
          <a:prstGeom prst="rect">
            <a:avLst/>
          </a:prstGeom>
        </p:spPr>
      </p:pic>
      <p:sp>
        <p:nvSpPr>
          <p:cNvPr id="9" name="TextBox 8"/>
          <p:cNvSpPr txBox="1"/>
          <p:nvPr/>
        </p:nvSpPr>
        <p:spPr>
          <a:xfrm>
            <a:off x="4598570" y="4564318"/>
            <a:ext cx="4009293" cy="169277"/>
          </a:xfrm>
          <a:prstGeom prst="rect">
            <a:avLst/>
          </a:prstGeom>
          <a:noFill/>
        </p:spPr>
        <p:txBody>
          <a:bodyPr vert="horz" wrap="square" lIns="0" tIns="0" rIns="0" bIns="0" rtlCol="0">
            <a:spAutoFit/>
          </a:bodyPr>
          <a:lstStyle/>
          <a:p>
            <a:r>
              <a:rPr lang="en-US" sz="1100" dirty="0">
                <a:solidFill>
                  <a:srgbClr val="003C71"/>
                </a:solidFill>
              </a:rPr>
              <a:t>t</a:t>
            </a:r>
            <a:r>
              <a:rPr lang="en-US" sz="1100" dirty="0" smtClean="0">
                <a:solidFill>
                  <a:srgbClr val="003C71"/>
                </a:solidFill>
              </a:rPr>
              <a:t>est4tf_demoTensorBoard.py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0153" y="159836"/>
            <a:ext cx="8294492" cy="503952"/>
          </a:xfrm>
        </p:spPr>
        <p:txBody>
          <a:bodyPr/>
          <a:lstStyle/>
          <a:p>
            <a:r>
              <a:rPr lang="en-US" altLang="zh-CN" dirty="0" smtClean="0"/>
              <a:t>Using </a:t>
            </a:r>
            <a:r>
              <a:rPr lang="en-US" altLang="zh-CN" dirty="0" err="1" smtClean="0"/>
              <a:t>Tensorflow</a:t>
            </a:r>
            <a:r>
              <a:rPr lang="en-US" altLang="zh-CN" dirty="0" smtClean="0"/>
              <a:t> on Logistic Regression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t>13</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428522" y="786750"/>
                <a:ext cx="5342360" cy="4290342"/>
              </a:xfrm>
              <a:prstGeom prst="rect">
                <a:avLst/>
              </a:prstGeom>
              <a:noFill/>
            </p:spPr>
            <p:txBody>
              <a:bodyPr vert="horz" wrap="square" lIns="0" tIns="0" rIns="0" bIns="0" rtlCol="0">
                <a:spAutoFit/>
              </a:bodyPr>
              <a:lstStyle/>
              <a:p>
                <a:pPr>
                  <a:lnSpc>
                    <a:spcPct val="150000"/>
                  </a:lnSpc>
                </a:pPr>
                <a:r>
                  <a:rPr lang="en-US" sz="1100" dirty="0" smtClean="0"/>
                  <a:t>Essentially, neuron math model is identical to logistic </a:t>
                </a:r>
                <a:r>
                  <a:rPr lang="en-US" sz="1100" dirty="0"/>
                  <a:t>r</a:t>
                </a:r>
                <a:r>
                  <a:rPr lang="en-US" sz="1100" dirty="0" smtClean="0"/>
                  <a:t>egression math model﻿</a:t>
                </a:r>
                <a:r>
                  <a:rPr lang="en-US" sz="1100" dirty="0"/>
                  <a:t>;</a:t>
                </a:r>
                <a:r>
                  <a:rPr lang="en-US" sz="1100" dirty="0" smtClean="0"/>
                  <a:t> multi-layers neural network is a large scale and complicated logistic regression network.</a:t>
                </a:r>
              </a:p>
              <a:p>
                <a:pPr>
                  <a:lnSpc>
                    <a:spcPct val="150000"/>
                  </a:lnSpc>
                </a:pPr>
                <a:endParaRPr lang="en-US" sz="1100" dirty="0" smtClean="0"/>
              </a:p>
              <a:p>
                <a:pPr>
                  <a:lnSpc>
                    <a:spcPct val="150000"/>
                  </a:lnSpc>
                </a:pPr>
                <a:r>
                  <a:rPr lang="en-US" altLang="zh-CN" sz="1100" dirty="0" smtClean="0">
                    <a:solidFill>
                      <a:schemeClr val="tx1"/>
                    </a:solidFill>
                  </a:rPr>
                  <a:t>Mathematical Model</a:t>
                </a:r>
                <a:r>
                  <a:rPr lang="zh-CN" altLang="en-US" sz="1100" dirty="0" smtClean="0">
                    <a:solidFill>
                      <a:schemeClr val="tx1"/>
                    </a:solidFill>
                  </a:rPr>
                  <a:t>：</a:t>
                </a:r>
                <a14:m>
                  <m:oMath xmlns:m="http://schemas.openxmlformats.org/officeDocument/2006/math">
                    <m:r>
                      <a:rPr lang="en-US" sz="1100" b="0" i="1" smtClean="0">
                        <a:solidFill>
                          <a:schemeClr val="tx1"/>
                        </a:solidFill>
                        <a:latin typeface="Cambria Math" panose="02040503050406030204" pitchFamily="18" charset="0"/>
                      </a:rPr>
                      <m:t>𝑠</m:t>
                    </m:r>
                    <m:r>
                      <a:rPr lang="pt-BR" sz="1100" i="1" smtClean="0">
                        <a:solidFill>
                          <a:schemeClr val="tx1"/>
                        </a:solidFill>
                        <a:latin typeface="Cambria Math" panose="02040503050406030204" pitchFamily="18" charset="0"/>
                      </a:rPr>
                      <m:t>=</m:t>
                    </m:r>
                    <m:nary>
                      <m:naryPr>
                        <m:chr m:val="∑"/>
                        <m:ctrlPr>
                          <a:rPr lang="pt-BR" sz="1100" i="1" smtClean="0">
                            <a:solidFill>
                              <a:schemeClr val="tx1"/>
                            </a:solidFill>
                            <a:latin typeface="Cambria Math" panose="02040503050406030204" pitchFamily="18" charset="0"/>
                          </a:rPr>
                        </m:ctrlPr>
                      </m:naryPr>
                      <m:sub>
                        <m:r>
                          <a:rPr lang="pt-BR" sz="1100" i="1" smtClean="0">
                            <a:solidFill>
                              <a:schemeClr val="tx1"/>
                            </a:solidFill>
                            <a:latin typeface="Cambria Math" panose="02040503050406030204" pitchFamily="18" charset="0"/>
                          </a:rPr>
                          <m:t>𝑛</m:t>
                        </m:r>
                        <m:r>
                          <a:rPr lang="pt-BR" sz="1100" i="1" smtClean="0">
                            <a:solidFill>
                              <a:schemeClr val="tx1"/>
                            </a:solidFill>
                            <a:latin typeface="Cambria Math" panose="02040503050406030204" pitchFamily="18" charset="0"/>
                          </a:rPr>
                          <m:t>=1</m:t>
                        </m:r>
                      </m:sub>
                      <m:sup>
                        <m:r>
                          <a:rPr lang="pt-BR" sz="1100" i="1" smtClean="0">
                            <a:solidFill>
                              <a:schemeClr val="tx1"/>
                            </a:solidFill>
                            <a:latin typeface="Cambria Math" panose="02040503050406030204" pitchFamily="18" charset="0"/>
                          </a:rPr>
                          <m:t>∞</m:t>
                        </m:r>
                      </m:sup>
                      <m:e>
                        <m:d>
                          <m:dPr>
                            <m:ctrlPr>
                              <a:rPr lang="pt-BR" sz="1100" i="1" smtClean="0">
                                <a:solidFill>
                                  <a:schemeClr val="tx1"/>
                                </a:solidFill>
                                <a:latin typeface="Cambria Math" panose="02040503050406030204" pitchFamily="18" charset="0"/>
                              </a:rPr>
                            </m:ctrlPr>
                          </m:dPr>
                          <m:e>
                            <m:sSub>
                              <m:sSubPr>
                                <m:ctrlPr>
                                  <a:rPr lang="pt-BR" sz="1100" i="1" smtClean="0">
                                    <a:solidFill>
                                      <a:schemeClr val="tx1"/>
                                    </a:solidFill>
                                    <a:latin typeface="Cambria Math" panose="02040503050406030204" pitchFamily="18" charset="0"/>
                                  </a:rPr>
                                </m:ctrlPr>
                              </m:sSubPr>
                              <m:e>
                                <m:r>
                                  <a:rPr lang="pt-BR" sz="1100" i="1" smtClean="0">
                                    <a:solidFill>
                                      <a:schemeClr val="tx1"/>
                                    </a:solidFill>
                                    <a:latin typeface="Cambria Math" panose="02040503050406030204" pitchFamily="18" charset="0"/>
                                    <a:ea typeface="Cambria Math" panose="02040503050406030204" pitchFamily="18" charset="0"/>
                                  </a:rPr>
                                  <m:t>𝜃</m:t>
                                </m:r>
                                <m:r>
                                  <a:rPr lang="en-US" sz="1100" b="0" i="1" baseline="-25000" smtClean="0">
                                    <a:solidFill>
                                      <a:schemeClr val="tx1"/>
                                    </a:solidFill>
                                    <a:latin typeface="Cambria Math" panose="02040503050406030204" pitchFamily="18" charset="0"/>
                                    <a:ea typeface="Cambria Math" panose="02040503050406030204" pitchFamily="18" charset="0"/>
                                  </a:rPr>
                                  <m:t>𝑛</m:t>
                                </m:r>
                                <m:r>
                                  <a:rPr lang="en-US" sz="1100" b="0" i="1" smtClean="0">
                                    <a:solidFill>
                                      <a:schemeClr val="tx1"/>
                                    </a:solidFill>
                                    <a:latin typeface="Cambria Math" panose="02040503050406030204" pitchFamily="18" charset="0"/>
                                    <a:ea typeface="Cambria Math" panose="02040503050406030204" pitchFamily="18" charset="0"/>
                                  </a:rPr>
                                  <m:t>𝑥</m:t>
                                </m:r>
                              </m:e>
                              <m:sub>
                                <m:r>
                                  <a:rPr lang="pt-BR" sz="1100" i="1" smtClean="0">
                                    <a:solidFill>
                                      <a:schemeClr val="tx1"/>
                                    </a:solidFill>
                                    <a:latin typeface="Cambria Math" panose="02040503050406030204" pitchFamily="18" charset="0"/>
                                  </a:rPr>
                                  <m:t>𝑛</m:t>
                                </m:r>
                              </m:sub>
                            </m:sSub>
                          </m:e>
                        </m:d>
                      </m:e>
                    </m:nary>
                  </m:oMath>
                </a14:m>
                <a:endParaRPr lang="en-US" sz="1100" dirty="0" smtClean="0">
                  <a:solidFill>
                    <a:schemeClr val="tx1"/>
                  </a:solidFill>
                </a:endParaRPr>
              </a:p>
              <a:p>
                <a:pPr>
                  <a:lnSpc>
                    <a:spcPct val="150000"/>
                  </a:lnSpc>
                </a:pPr>
                <a:r>
                  <a:rPr lang="en-US" sz="1100" dirty="0" smtClean="0">
                    <a:solidFill>
                      <a:schemeClr val="tx1"/>
                    </a:solidFill>
                  </a:rPr>
                  <a:t>Activation Function: Sigmoid Function (Logistic Function): Map the summary s of weighted inputs to be a float number between 0 ~ 1 to reflect the possibility of certain class.</a:t>
                </a:r>
              </a:p>
              <a:p>
                <a:pPr>
                  <a:lnSpc>
                    <a:spcPct val="150000"/>
                  </a:lnSpc>
                </a:pPr>
                <a:r>
                  <a:rPr lang="en-US" sz="1100" dirty="0" smtClean="0">
                    <a:solidFill>
                      <a:schemeClr val="tx1"/>
                    </a:solidFill>
                  </a:rPr>
                  <a:t>Loss Function: Log Loss Function, i.e. Cross-Entropy Loss, quantify the gap between real result and predicted result. </a:t>
                </a:r>
              </a:p>
              <a:p>
                <a:pPr>
                  <a:lnSpc>
                    <a:spcPct val="150000"/>
                  </a:lnSpc>
                </a:pPr>
                <a:endParaRPr lang="en-US" altLang="zh-CN" sz="1100" dirty="0">
                  <a:solidFill>
                    <a:srgbClr val="003C71"/>
                  </a:solidFill>
                </a:endParaRPr>
              </a:p>
              <a:p>
                <a:pPr>
                  <a:lnSpc>
                    <a:spcPct val="150000"/>
                  </a:lnSpc>
                </a:pPr>
                <a:r>
                  <a:rPr lang="zh-CN" altLang="en-US" sz="1100" dirty="0"/>
                  <a:t>﻿交叉熵</a:t>
                </a:r>
                <a:r>
                  <a:rPr lang="en-US" altLang="zh-CN" sz="1100" dirty="0"/>
                  <a:t>=</a:t>
                </a:r>
                <a:r>
                  <a:rPr lang="zh-CN" altLang="en-US" sz="1100" dirty="0"/>
                  <a:t>事件的真实分布</a:t>
                </a:r>
                <a:r>
                  <a:rPr lang="en-US" altLang="zh-CN" sz="1100" dirty="0"/>
                  <a:t>+</a:t>
                </a:r>
                <a:r>
                  <a:rPr lang="zh-CN" altLang="en-US" sz="1100" dirty="0"/>
                  <a:t>不可预测性，所以交叉熵可以用于度量两个概率分布（真实分布</a:t>
                </a:r>
                <a:r>
                  <a:rPr lang="en-US" altLang="zh-CN" sz="1100" dirty="0"/>
                  <a:t>&amp;</a:t>
                </a:r>
                <a:r>
                  <a:rPr lang="zh-CN" altLang="en-US" sz="1100" dirty="0"/>
                  <a:t>预测分布）之间的差异性，即：交叉熵损失函数（对数损失函数）可以衡量一个模型对真实值带来的额外噪音，通过最小化交叉熵损失函数（对数损失函数），我们就可以最大化分类器（模型）的精度</a:t>
                </a:r>
                <a:r>
                  <a:rPr lang="zh-CN" altLang="en-US" sz="1100" dirty="0" smtClean="0"/>
                  <a:t>。用</a:t>
                </a:r>
                <a:r>
                  <a:rPr lang="en-US" altLang="zh-CN" sz="1100" dirty="0" smtClean="0"/>
                  <a:t>Cross-Entropy Loss</a:t>
                </a:r>
                <a:r>
                  <a:rPr lang="zh-CN" altLang="en-US" sz="1100" dirty="0" smtClean="0"/>
                  <a:t>的数学依据是：</a:t>
                </a:r>
                <a:r>
                  <a:rPr lang="en-US" altLang="zh-CN" sz="1100" dirty="0" smtClean="0"/>
                  <a:t>Cross-Entropy Loss</a:t>
                </a:r>
                <a:r>
                  <a:rPr lang="zh-CN" altLang="en-US" sz="1100" dirty="0" smtClean="0"/>
                  <a:t>是关于参数向量</a:t>
                </a:r>
                <a:r>
                  <a:rPr lang="el-GR" altLang="zh-CN" sz="1100" dirty="0" smtClean="0"/>
                  <a:t>θ</a:t>
                </a:r>
                <a:r>
                  <a:rPr lang="zh-CN" altLang="en-US" sz="1100" dirty="0" smtClean="0"/>
                  <a:t>的凸函数，利于求局部最优解。</a:t>
                </a:r>
                <a:endParaRPr lang="en-US" altLang="zh-CN" sz="1100" dirty="0" smtClean="0"/>
              </a:p>
              <a:p>
                <a:pPr>
                  <a:lnSpc>
                    <a:spcPct val="150000"/>
                  </a:lnSpc>
                </a:pPr>
                <a:r>
                  <a:rPr lang="en-US" altLang="zh-CN" sz="1100" dirty="0" smtClean="0"/>
                  <a:t>Solution Algorithm: </a:t>
                </a:r>
                <a:r>
                  <a:rPr lang="zh-CN" altLang="en-US" sz="1100" dirty="0"/>
                  <a:t>﻿使用</a:t>
                </a:r>
                <a:r>
                  <a:rPr lang="en-US" sz="1100" dirty="0"/>
                  <a:t>Stochastic gradient descent (SGD)，Limited-memory </a:t>
                </a:r>
                <a:r>
                  <a:rPr lang="en-US" sz="1100" dirty="0">
                    <a:hlinkClick r:id="rId2"/>
                  </a:rPr>
                  <a:t>BFGS</a:t>
                </a:r>
                <a:r>
                  <a:rPr lang="en-US" sz="1100" dirty="0"/>
                  <a:t> (L-BFGS)</a:t>
                </a:r>
                <a:r>
                  <a:rPr lang="zh-CN" altLang="en-US" sz="1100" dirty="0"/>
                  <a:t>等实</a:t>
                </a:r>
                <a:r>
                  <a:rPr lang="zh-CN" altLang="en-US" sz="1100" dirty="0" smtClean="0"/>
                  <a:t>现最优参数</a:t>
                </a:r>
                <a:r>
                  <a:rPr lang="el-GR" altLang="zh-CN" sz="1100" dirty="0"/>
                  <a:t>θ</a:t>
                </a:r>
                <a:r>
                  <a:rPr lang="zh-CN" altLang="en-US" sz="1100" dirty="0" smtClean="0"/>
                  <a:t>的求解。</a:t>
                </a:r>
                <a:endParaRPr lang="en-US" altLang="zh-CN" sz="1100" dirty="0" smtClean="0"/>
              </a:p>
              <a:p>
                <a:pPr>
                  <a:lnSpc>
                    <a:spcPct val="150000"/>
                  </a:lnSpc>
                </a:pPr>
                <a:endParaRPr lang="en-US" sz="1100" dirty="0" smtClean="0">
                  <a:solidFill>
                    <a:srgbClr val="003C7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28522" y="786750"/>
                <a:ext cx="5342360" cy="4290342"/>
              </a:xfrm>
              <a:prstGeom prst="rect">
                <a:avLst/>
              </a:prstGeom>
              <a:blipFill rotWithShape="0">
                <a:blip r:embed="rId3"/>
                <a:stretch>
                  <a:fillRect l="-1596" r="-1368"/>
                </a:stretch>
              </a:blipFill>
            </p:spPr>
            <p:txBody>
              <a:bodyPr/>
              <a:lstStyle/>
              <a:p>
                <a:r>
                  <a:rPr lang="en-US">
                    <a:noFill/>
                  </a:rPr>
                  <a:t> </a:t>
                </a:r>
              </a:p>
            </p:txBody>
          </p:sp>
        </mc:Fallback>
      </mc:AlternateContent>
      <p:pic>
        <p:nvPicPr>
          <p:cNvPr id="1026" name="Picture 2" descr="%e7%95%b6%e7%b5%b1%e8%a8%88%e5%ad%b8%e9%81%87%e4%b8%8a%e6%b7%b1%e5%ba%a6%e5%ad%b8%e7%bf%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974" y="812801"/>
            <a:ext cx="3278928" cy="21937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stack.imgur.com/PnL7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191" y="2675078"/>
            <a:ext cx="1877206" cy="1988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87964"/>
          </a:xfrm>
        </p:spPr>
        <p:txBody>
          <a:bodyPr/>
          <a:lstStyle/>
          <a:p>
            <a:r>
              <a:rPr lang="en-US" altLang="zh-CN" dirty="0" smtClean="0"/>
              <a:t>Using </a:t>
            </a:r>
            <a:r>
              <a:rPr lang="en-US" altLang="zh-CN" dirty="0" err="1" smtClean="0"/>
              <a:t>Tensorflow</a:t>
            </a:r>
            <a:r>
              <a:rPr lang="en-US" altLang="zh-CN" dirty="0" smtClean="0"/>
              <a:t> on Logistic Regression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86" y="879232"/>
            <a:ext cx="5104643" cy="3819378"/>
          </a:xfrm>
          <a:prstGeom prst="rect">
            <a:avLst/>
          </a:prstGeom>
        </p:spPr>
      </p:pic>
      <p:sp>
        <p:nvSpPr>
          <p:cNvPr id="6" name="TextBox 5"/>
          <p:cNvSpPr txBox="1"/>
          <p:nvPr/>
        </p:nvSpPr>
        <p:spPr>
          <a:xfrm>
            <a:off x="4083821" y="4446913"/>
            <a:ext cx="4666284" cy="169277"/>
          </a:xfrm>
          <a:prstGeom prst="rect">
            <a:avLst/>
          </a:prstGeom>
          <a:noFill/>
        </p:spPr>
        <p:txBody>
          <a:bodyPr vert="horz" wrap="square" lIns="0" tIns="0" rIns="0" bIns="0" rtlCol="0">
            <a:spAutoFit/>
          </a:bodyPr>
          <a:lstStyle/>
          <a:p>
            <a:r>
              <a:rPr lang="en-US" sz="1100" dirty="0">
                <a:solidFill>
                  <a:srgbClr val="003C71"/>
                </a:solidFill>
              </a:rPr>
              <a:t>Quote: http://</a:t>
            </a:r>
            <a:r>
              <a:rPr lang="en-US" sz="1100" dirty="0" smtClean="0">
                <a:solidFill>
                  <a:srgbClr val="003C71"/>
                </a:solidFill>
              </a:rPr>
              <a:t>jrmeyer.github.io/tutorial/2016/02/01/TensorFlow-Tutorial.html</a:t>
            </a:r>
          </a:p>
        </p:txBody>
      </p:sp>
      <p:sp>
        <p:nvSpPr>
          <p:cNvPr id="3" name="TextBox 2"/>
          <p:cNvSpPr txBox="1"/>
          <p:nvPr/>
        </p:nvSpPr>
        <p:spPr>
          <a:xfrm>
            <a:off x="5574452" y="879232"/>
            <a:ext cx="3431500" cy="677108"/>
          </a:xfrm>
          <a:prstGeom prst="rect">
            <a:avLst/>
          </a:prstGeom>
          <a:noFill/>
        </p:spPr>
        <p:txBody>
          <a:bodyPr vert="horz" wrap="square" lIns="0" tIns="0" rIns="0" bIns="0" rtlCol="0">
            <a:spAutoFit/>
          </a:bodyPr>
          <a:lstStyle/>
          <a:p>
            <a:r>
              <a:rPr lang="en-US" sz="1100" dirty="0" smtClean="0">
                <a:solidFill>
                  <a:srgbClr val="003C71"/>
                </a:solidFill>
              </a:rPr>
              <a:t>Example: Email classification</a:t>
            </a:r>
          </a:p>
          <a:p>
            <a:r>
              <a:rPr lang="en-US" sz="1100" dirty="0" smtClean="0">
                <a:solidFill>
                  <a:srgbClr val="003C71"/>
                </a:solidFill>
              </a:rPr>
              <a:t>The left diagram shows the computing graph of logistic_regression_train.py and logistic_regression_predict.py.</a:t>
            </a:r>
          </a:p>
        </p:txBody>
      </p:sp>
      <p:pic>
        <p:nvPicPr>
          <p:cNvPr id="1028" name="Picture 4" descr="logistic-reg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452" y="1748673"/>
            <a:ext cx="3492176" cy="22113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514112"/>
          </a:xfrm>
        </p:spPr>
        <p:txBody>
          <a:bodyPr/>
          <a:lstStyle/>
          <a:p>
            <a:r>
              <a:rPr lang="en-US" altLang="zh-CN" dirty="0" smtClean="0"/>
              <a:t>CNN for MNIST</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t>15</a:t>
            </a:fld>
            <a:endParaRPr lang="en-US" dirty="0"/>
          </a:p>
        </p:txBody>
      </p:sp>
      <p:sp>
        <p:nvSpPr>
          <p:cNvPr id="7" name="TextBox 6"/>
          <p:cNvSpPr txBox="1"/>
          <p:nvPr/>
        </p:nvSpPr>
        <p:spPr>
          <a:xfrm>
            <a:off x="505838" y="972766"/>
            <a:ext cx="8391728" cy="3385542"/>
          </a:xfrm>
          <a:prstGeom prst="rect">
            <a:avLst/>
          </a:prstGeom>
          <a:noFill/>
        </p:spPr>
        <p:txBody>
          <a:bodyPr vert="horz" wrap="square" lIns="0" tIns="0" rIns="0" bIns="0" rtlCol="0">
            <a:spAutoFit/>
          </a:bodyPr>
          <a:lstStyle/>
          <a:p>
            <a:r>
              <a:rPr lang="en-US" sz="1100" dirty="0" smtClean="0"/>
              <a:t>Convolutional </a:t>
            </a:r>
            <a:r>
              <a:rPr lang="en-US" sz="1100" dirty="0"/>
              <a:t>neural networks (CNNs) are the current state-of-the-art model architecture for image classification tasks</a:t>
            </a:r>
            <a:r>
              <a:rPr lang="en-US" sz="1100" dirty="0" smtClean="0"/>
              <a:t>. CNN contains 3 components:</a:t>
            </a:r>
          </a:p>
          <a:p>
            <a:endParaRPr lang="en-US" sz="1100" dirty="0" smtClean="0"/>
          </a:p>
          <a:p>
            <a:pPr marL="171450" indent="-171450">
              <a:buFont typeface="Wingdings" panose="05000000000000000000" charset="2"/>
              <a:buChar char="q"/>
            </a:pPr>
            <a:r>
              <a:rPr lang="en-US" sz="1100" dirty="0" smtClean="0"/>
              <a:t>Convolution Layers, </a:t>
            </a:r>
            <a:r>
              <a:rPr lang="en-US" sz="1100" dirty="0"/>
              <a:t>﻿which apply a specified number of convolution </a:t>
            </a:r>
            <a:r>
              <a:rPr lang="en-US" sz="1100" dirty="0" smtClean="0"/>
              <a:t>filters (alias name: Filter, Kernel, Feature Detector) such as “Identity”, “Edge Detect”, “Sharpen”, “Box Blur”, “Gaussian Blur” </a:t>
            </a:r>
            <a:r>
              <a:rPr lang="en-US" sz="1100" dirty="0"/>
              <a:t>to the </a:t>
            </a:r>
            <a:r>
              <a:rPr lang="en-US" sz="1100" dirty="0" smtClean="0"/>
              <a:t>image</a:t>
            </a:r>
            <a:r>
              <a:rPr lang="en-US" sz="1100" dirty="0"/>
              <a:t>, ﻿to produce a single value in the output feature </a:t>
            </a:r>
            <a:r>
              <a:rPr lang="en-US" sz="1100" dirty="0" smtClean="0"/>
              <a:t>map (alias name: Convolve Feature, Activation Map). </a:t>
            </a:r>
            <a:r>
              <a:rPr lang="en-US" sz="1100" dirty="0"/>
              <a:t>Convolutional layers then typically apply a </a:t>
            </a:r>
            <a:r>
              <a:rPr lang="en-US" sz="1100" dirty="0" err="1">
                <a:hlinkClick r:id="rId2"/>
              </a:rPr>
              <a:t>ReLU</a:t>
            </a:r>
            <a:r>
              <a:rPr lang="en-US" sz="1100" dirty="0">
                <a:hlinkClick r:id="rId2"/>
              </a:rPr>
              <a:t> activation function</a:t>
            </a:r>
            <a:r>
              <a:rPr lang="en-US" sz="1100" dirty="0"/>
              <a:t> to the output to introduce nonlinearities into the model.</a:t>
            </a:r>
            <a:endParaRPr lang="en-US" sz="1100" dirty="0" smtClean="0"/>
          </a:p>
          <a:p>
            <a:pPr marL="171450" indent="-171450">
              <a:buFont typeface="Wingdings" panose="05000000000000000000" charset="2"/>
              <a:buChar char="q"/>
            </a:pPr>
            <a:r>
              <a:rPr lang="en-US" sz="1100" dirty="0" smtClean="0"/>
              <a:t>Pooling Layer, </a:t>
            </a:r>
            <a:r>
              <a:rPr lang="en-US" sz="1100" dirty="0"/>
              <a:t>﻿which </a:t>
            </a:r>
            <a:r>
              <a:rPr lang="en-US" sz="1100" dirty="0" err="1">
                <a:hlinkClick r:id="rId3"/>
              </a:rPr>
              <a:t>downsample</a:t>
            </a:r>
            <a:r>
              <a:rPr lang="en-US" sz="1100" dirty="0">
                <a:hlinkClick r:id="rId3"/>
              </a:rPr>
              <a:t> the image data</a:t>
            </a:r>
            <a:r>
              <a:rPr lang="en-US" sz="1100" dirty="0"/>
              <a:t> extracted by the convolutional layers to reduce the dimensionality of the feature map in order to decrease processing time. </a:t>
            </a:r>
            <a:endParaRPr lang="en-US" sz="1100" dirty="0" smtClean="0"/>
          </a:p>
          <a:p>
            <a:pPr marL="171450" indent="-171450">
              <a:buFont typeface="Wingdings" panose="05000000000000000000" charset="2"/>
              <a:buChar char="q"/>
            </a:pPr>
            <a:r>
              <a:rPr lang="en-US" sz="1100" dirty="0" smtClean="0"/>
              <a:t>Dense (Fully connected) Layer, </a:t>
            </a:r>
            <a:r>
              <a:rPr lang="en-US" sz="1100" dirty="0"/>
              <a:t>﻿which perform classification on the features extracted by the convolutional layers </a:t>
            </a:r>
            <a:r>
              <a:rPr lang="en-US" sz="1100"/>
              <a:t>and </a:t>
            </a:r>
            <a:r>
              <a:rPr lang="en-US" sz="1100" smtClean="0"/>
              <a:t>down-sampled </a:t>
            </a:r>
            <a:r>
              <a:rPr lang="en-US" sz="1100" dirty="0"/>
              <a:t>by the pooling layers.</a:t>
            </a:r>
            <a:endParaRPr lang="en-US" sz="1100" dirty="0" smtClean="0"/>
          </a:p>
          <a:p>
            <a:endParaRPr lang="en-US" sz="1100" dirty="0" smtClean="0"/>
          </a:p>
          <a:p>
            <a:r>
              <a:rPr lang="en-US" sz="1100" dirty="0" smtClean="0"/>
              <a:t>(</a:t>
            </a:r>
            <a:r>
              <a:rPr lang="en-US" sz="1100" dirty="0" err="1" smtClean="0"/>
              <a:t>n</a:t>
            </a:r>
            <a:r>
              <a:rPr lang="en-US" sz="1100" baseline="30000" dirty="0" err="1" smtClean="0"/>
              <a:t>th</a:t>
            </a:r>
            <a:r>
              <a:rPr lang="en-US" sz="1100" dirty="0" err="1" smtClean="0"/>
              <a:t>_sample</a:t>
            </a:r>
            <a:r>
              <a:rPr lang="en-US" sz="1100" dirty="0" smtClean="0"/>
              <a:t>, 28 x 28, 1 channel) </a:t>
            </a:r>
            <a:r>
              <a:rPr lang="en-US" sz="1100" dirty="0" smtClean="0">
                <a:sym typeface="Wingdings" panose="05000000000000000000" charset="2"/>
              </a:rPr>
              <a:t> [5 x 5 pitch (conv filter/kernel)]</a:t>
            </a:r>
            <a:r>
              <a:rPr lang="en-US" sz="1100" baseline="-25000" dirty="0" smtClean="0">
                <a:sym typeface="Wingdings" panose="05000000000000000000" charset="2"/>
              </a:rPr>
              <a:t>32 neuron</a:t>
            </a:r>
            <a:r>
              <a:rPr lang="en-US" sz="1100" dirty="0" smtClean="0">
                <a:sym typeface="Wingdings" panose="05000000000000000000" charset="2"/>
              </a:rPr>
              <a:t>  [2 x 2 Max Pooling]</a:t>
            </a:r>
            <a:r>
              <a:rPr lang="en-US" sz="1100" baseline="-25000" dirty="0" smtClean="0">
                <a:sym typeface="Wingdings" panose="05000000000000000000" charset="2"/>
              </a:rPr>
              <a:t>32 neuron</a:t>
            </a:r>
            <a:r>
              <a:rPr lang="en-US" sz="1100" dirty="0" smtClean="0">
                <a:sym typeface="Wingdings" panose="05000000000000000000" charset="2"/>
              </a:rPr>
              <a:t>  (</a:t>
            </a:r>
            <a:r>
              <a:rPr lang="en-US" sz="1100" dirty="0" err="1" smtClean="0"/>
              <a:t>n</a:t>
            </a:r>
            <a:r>
              <a:rPr lang="en-US" sz="1100" baseline="30000" dirty="0" err="1" smtClean="0"/>
              <a:t>th</a:t>
            </a:r>
            <a:r>
              <a:rPr lang="en-US" sz="1100" dirty="0" err="1" smtClean="0"/>
              <a:t>_sample</a:t>
            </a:r>
            <a:r>
              <a:rPr lang="en-US" sz="1100" dirty="0" smtClean="0">
                <a:sym typeface="Wingdings" panose="05000000000000000000" charset="2"/>
              </a:rPr>
              <a:t>, 14 x 14, 1 channel)</a:t>
            </a:r>
            <a:r>
              <a:rPr lang="en-US" sz="1100" baseline="-25000" dirty="0" smtClean="0">
                <a:sym typeface="Wingdings" panose="05000000000000000000" charset="2"/>
              </a:rPr>
              <a:t>32 neuron</a:t>
            </a:r>
            <a:r>
              <a:rPr lang="en-US" sz="1100" dirty="0" smtClean="0">
                <a:sym typeface="Wingdings" panose="05000000000000000000" charset="2"/>
              </a:rPr>
              <a:t> [5 x 5 pitch (conv filter/kernel)]</a:t>
            </a:r>
            <a:r>
              <a:rPr lang="en-US" sz="1100" baseline="-25000" dirty="0" smtClean="0">
                <a:sym typeface="Wingdings" panose="05000000000000000000" charset="2"/>
              </a:rPr>
              <a:t>64 neuron</a:t>
            </a:r>
            <a:r>
              <a:rPr lang="en-US" sz="1100" dirty="0" smtClean="0">
                <a:sym typeface="Wingdings" panose="05000000000000000000" charset="2"/>
              </a:rPr>
              <a:t>  2 x 2 Max Pooling  (</a:t>
            </a:r>
            <a:r>
              <a:rPr lang="en-US" sz="1100" dirty="0" err="1"/>
              <a:t>n</a:t>
            </a:r>
            <a:r>
              <a:rPr lang="en-US" sz="1100" baseline="30000" dirty="0" err="1"/>
              <a:t>th</a:t>
            </a:r>
            <a:r>
              <a:rPr lang="en-US" sz="1100" dirty="0" err="1"/>
              <a:t>_sample</a:t>
            </a:r>
            <a:r>
              <a:rPr lang="en-US" sz="1100" dirty="0" smtClean="0">
                <a:sym typeface="Wingdings" panose="05000000000000000000" charset="2"/>
              </a:rPr>
              <a:t>, 7 x 7, 1 channel)64 neuron  (FCL_1 output 1024 1-D data)</a:t>
            </a:r>
            <a:r>
              <a:rPr lang="en-US" sz="1100" baseline="-25000" dirty="0" smtClean="0">
                <a:sym typeface="Wingdings" panose="05000000000000000000" charset="2"/>
              </a:rPr>
              <a:t>7 x</a:t>
            </a:r>
            <a:r>
              <a:rPr lang="en-US" sz="1100" baseline="-25000" dirty="0">
                <a:sym typeface="Wingdings" panose="05000000000000000000" charset="2"/>
              </a:rPr>
              <a:t> </a:t>
            </a:r>
            <a:r>
              <a:rPr lang="en-US" sz="1100" baseline="-25000" dirty="0" smtClean="0">
                <a:sym typeface="Wingdings" panose="05000000000000000000" charset="2"/>
              </a:rPr>
              <a:t>7 x 64 neuron</a:t>
            </a:r>
            <a:r>
              <a:rPr lang="en-US" sz="1100" dirty="0" smtClean="0">
                <a:sym typeface="Wingdings" panose="05000000000000000000" charset="2"/>
              </a:rPr>
              <a:t>  (FCL_2  output 10 1-D data)</a:t>
            </a:r>
            <a:r>
              <a:rPr lang="en-US" sz="1100" baseline="-25000" dirty="0" smtClean="0">
                <a:sym typeface="Wingdings" panose="05000000000000000000" charset="2"/>
              </a:rPr>
              <a:t>1024 neuron</a:t>
            </a:r>
            <a:r>
              <a:rPr lang="en-US" sz="1100" dirty="0" smtClean="0">
                <a:sym typeface="Wingdings" panose="05000000000000000000" charset="2"/>
              </a:rPr>
              <a:t>  </a:t>
            </a:r>
            <a:r>
              <a:rPr lang="en-US" sz="1100" dirty="0" err="1" smtClean="0">
                <a:sym typeface="Wingdings" panose="05000000000000000000" charset="2"/>
              </a:rPr>
              <a:t>Softmax</a:t>
            </a:r>
            <a:r>
              <a:rPr lang="en-US" sz="1100" dirty="0" smtClean="0">
                <a:sym typeface="Wingdings" panose="05000000000000000000" charset="2"/>
              </a:rPr>
              <a:t> output</a:t>
            </a:r>
          </a:p>
          <a:p>
            <a:endParaRPr lang="en-US" sz="1100" dirty="0">
              <a:sym typeface="Wingdings" panose="05000000000000000000" charset="2"/>
            </a:endParaRPr>
          </a:p>
          <a:p>
            <a:endParaRPr lang="en-US" sz="1100" dirty="0"/>
          </a:p>
          <a:p>
            <a:r>
              <a:rPr lang="en-US" sz="1100" dirty="0" smtClean="0"/>
              <a:t>Example: test4tf_cnn.py</a:t>
            </a:r>
          </a:p>
          <a:p>
            <a:r>
              <a:rPr lang="en-US" sz="1100" dirty="0"/>
              <a:t>Quote: </a:t>
            </a:r>
            <a:r>
              <a:rPr lang="en-US" sz="1100" dirty="0">
                <a:hlinkClick r:id="rId4"/>
              </a:rPr>
              <a:t>https://www.tensorflow.org/versions/master/tutorials/layers</a:t>
            </a:r>
            <a:r>
              <a:rPr lang="en-US" sz="1100" dirty="0" smtClean="0">
                <a:hlinkClick r:id="rId4"/>
              </a:rPr>
              <a:t>/</a:t>
            </a:r>
            <a:endParaRPr lang="en-US" sz="1100" dirty="0" smtClean="0"/>
          </a:p>
          <a:p>
            <a:r>
              <a:rPr lang="en-US" sz="1100" dirty="0"/>
              <a:t> </a:t>
            </a:r>
            <a:r>
              <a:rPr lang="en-US" sz="1100" dirty="0">
                <a:hlinkClick r:id="rId5"/>
              </a:rPr>
              <a:t>http://robromijnders.github.io/tensorflow_basic</a:t>
            </a:r>
            <a:r>
              <a:rPr lang="en-US" sz="1100" dirty="0" smtClean="0">
                <a:hlinkClick r:id="rId5"/>
              </a:rPr>
              <a:t>/</a:t>
            </a:r>
            <a:endParaRPr lang="en-US" sz="1100" dirty="0" smtClean="0"/>
          </a:p>
          <a:p>
            <a:r>
              <a:rPr lang="en-US" sz="1100" dirty="0"/>
              <a:t>https://ujjwalkarn.me/2016/08/11/intuitive-explanation-convnets/</a:t>
            </a:r>
            <a:endParaRPr lang="en-US" sz="1100"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90794"/>
            <a:ext cx="8294492" cy="450812"/>
          </a:xfrm>
        </p:spPr>
        <p:txBody>
          <a:bodyPr/>
          <a:lstStyle/>
          <a:p>
            <a:r>
              <a:rPr lang="en-US" altLang="zh-CN" dirty="0"/>
              <a:t>R</a:t>
            </a:r>
            <a:r>
              <a:rPr lang="en-US" altLang="zh-CN" dirty="0" smtClean="0"/>
              <a:t>NN for MNIST</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t>16</a:t>
            </a:fld>
            <a:endParaRPr lang="en-US" dirty="0"/>
          </a:p>
        </p:txBody>
      </p:sp>
      <p:pic>
        <p:nvPicPr>
          <p:cNvPr id="1026" name="Picture 2" descr="An unrolled recurrent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8" y="752620"/>
            <a:ext cx="2278967" cy="8651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54880" y="4241409"/>
            <a:ext cx="4251072" cy="507831"/>
          </a:xfrm>
          <a:prstGeom prst="rect">
            <a:avLst/>
          </a:prstGeom>
          <a:noFill/>
        </p:spPr>
        <p:txBody>
          <a:bodyPr vert="horz" wrap="square" lIns="0" tIns="0" rIns="0" bIns="0" rtlCol="0">
            <a:spAutoFit/>
          </a:bodyPr>
          <a:lstStyle/>
          <a:p>
            <a:r>
              <a:rPr lang="en-US" sz="1100" dirty="0" smtClean="0">
                <a:solidFill>
                  <a:srgbClr val="003C71"/>
                </a:solidFill>
                <a:hlinkClick r:id="rId3"/>
              </a:rPr>
              <a:t>Reference and Quote:</a:t>
            </a:r>
            <a:endParaRPr lang="en-US" sz="1100" dirty="0" smtClean="0">
              <a:solidFill>
                <a:srgbClr val="003C71"/>
              </a:solidFill>
            </a:endParaRPr>
          </a:p>
          <a:p>
            <a:r>
              <a:rPr lang="en-US" sz="1100" dirty="0" smtClean="0">
                <a:solidFill>
                  <a:srgbClr val="003C71"/>
                </a:solidFill>
                <a:hlinkClick r:id="rId3"/>
              </a:rPr>
              <a:t>http</a:t>
            </a:r>
            <a:r>
              <a:rPr lang="en-US" sz="1100" dirty="0">
                <a:solidFill>
                  <a:srgbClr val="003C71"/>
                </a:solidFill>
                <a:hlinkClick r:id="rId3"/>
              </a:rPr>
              <a:t>://karpathy.github.io/2015/05/21/rnn-effectiveness</a:t>
            </a:r>
            <a:r>
              <a:rPr lang="en-US" sz="1100" dirty="0" smtClean="0">
                <a:solidFill>
                  <a:srgbClr val="003C71"/>
                </a:solidFill>
                <a:hlinkClick r:id="rId3"/>
              </a:rPr>
              <a:t>/</a:t>
            </a:r>
            <a:endParaRPr lang="en-US" sz="1100" dirty="0" smtClean="0">
              <a:solidFill>
                <a:srgbClr val="003C71"/>
              </a:solidFill>
            </a:endParaRPr>
          </a:p>
          <a:p>
            <a:r>
              <a:rPr lang="en-US" sz="1100" dirty="0">
                <a:solidFill>
                  <a:srgbClr val="003C71"/>
                </a:solidFill>
              </a:rPr>
              <a:t>http://colah.github.io/posts/2015-08-Understanding-LSTMs/</a:t>
            </a:r>
            <a:endParaRPr lang="en-US" sz="1100" dirty="0" smtClean="0">
              <a:solidFill>
                <a:srgbClr val="003C71"/>
              </a:solidFill>
            </a:endParaRPr>
          </a:p>
        </p:txBody>
      </p:sp>
      <p:pic>
        <p:nvPicPr>
          <p:cNvPr id="1028" name="Picture 4" descr="http://colah.github.io/posts/2015-08-Understanding-LSTMs/img/LSTM3-SimpleRN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843" y="752619"/>
            <a:ext cx="2255779" cy="865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LSTM neural netwo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7669" y="752618"/>
            <a:ext cx="3137094" cy="86516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2533227" y="1042764"/>
            <a:ext cx="351693" cy="28487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a:off x="5482360" y="1056832"/>
            <a:ext cx="400930" cy="256734"/>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35040" y="1885071"/>
            <a:ext cx="2970912" cy="338554"/>
          </a:xfrm>
          <a:prstGeom prst="rect">
            <a:avLst/>
          </a:prstGeom>
          <a:noFill/>
        </p:spPr>
        <p:txBody>
          <a:bodyPr vert="horz" wrap="square" lIns="0" tIns="0" rIns="0" bIns="0" rtlCol="0">
            <a:spAutoFit/>
          </a:bodyPr>
          <a:lstStyle/>
          <a:p>
            <a:r>
              <a:rPr lang="en-US" sz="1100" dirty="0" smtClean="0">
                <a:solidFill>
                  <a:srgbClr val="003C71"/>
                </a:solidFill>
              </a:rPr>
              <a:t>LSTM RNN Module: Gating, Mux, Update, Output Decision, 4 neural network layers.  </a:t>
            </a:r>
          </a:p>
        </p:txBody>
      </p:sp>
      <p:sp>
        <p:nvSpPr>
          <p:cNvPr id="8" name="TextBox 7"/>
          <p:cNvSpPr txBox="1"/>
          <p:nvPr/>
        </p:nvSpPr>
        <p:spPr>
          <a:xfrm>
            <a:off x="4754880" y="3805312"/>
            <a:ext cx="1304844" cy="169277"/>
          </a:xfrm>
          <a:prstGeom prst="rect">
            <a:avLst/>
          </a:prstGeom>
          <a:noFill/>
        </p:spPr>
        <p:txBody>
          <a:bodyPr vert="horz" wrap="none" lIns="0" tIns="0" rIns="0" bIns="0" rtlCol="0">
            <a:spAutoFit/>
          </a:bodyPr>
          <a:lstStyle/>
          <a:p>
            <a:r>
              <a:rPr lang="en-US" sz="1100" dirty="0" smtClean="0">
                <a:solidFill>
                  <a:srgbClr val="003C71"/>
                </a:solidFill>
              </a:rPr>
              <a:t>Demo: test4tf_rnn.py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13" y="105651"/>
            <a:ext cx="4006850" cy="402352"/>
          </a:xfrm>
        </p:spPr>
        <p:txBody>
          <a:bodyPr/>
          <a:lstStyle/>
          <a:p>
            <a:r>
              <a:rPr lang="en-US" dirty="0" smtClean="0"/>
              <a:t>LSTM Model Description</a:t>
            </a:r>
            <a:endParaRPr lang="en-US" dirty="0"/>
          </a:p>
        </p:txBody>
      </p:sp>
      <p:pic>
        <p:nvPicPr>
          <p:cNvPr id="1028" name="Picture 4" descr="https://pic2.zhimg.com/80/v2-9f5ac19b5fe7df4985836085468563d2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74" y="655717"/>
            <a:ext cx="5654381" cy="2080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2540" y="2799463"/>
            <a:ext cx="8816038" cy="1708160"/>
          </a:xfrm>
          <a:prstGeom prst="rect">
            <a:avLst/>
          </a:prstGeom>
          <a:noFill/>
        </p:spPr>
        <p:txBody>
          <a:bodyPr wrap="square" rtlCol="0">
            <a:spAutoFit/>
          </a:bodyPr>
          <a:lstStyle/>
          <a:p>
            <a:r>
              <a:rPr lang="en-US" altLang="zh-CN" sz="1050" dirty="0"/>
              <a:t>cell </a:t>
            </a:r>
            <a:r>
              <a:rPr lang="zh-CN" altLang="en-US" sz="1050" dirty="0"/>
              <a:t>里面有四个黄色小框，你如果理解了那个代表的含义一切就明白了，每一个小黄框代表一个</a:t>
            </a:r>
            <a:r>
              <a:rPr lang="zh-CN" altLang="en-US" sz="1050" b="1" dirty="0"/>
              <a:t>前馈网络层</a:t>
            </a:r>
            <a:r>
              <a:rPr lang="zh-CN" altLang="en-US" sz="1050" dirty="0" smtClean="0"/>
              <a:t>，</a:t>
            </a:r>
            <a:r>
              <a:rPr lang="en-US" altLang="zh-CN" sz="1050" b="1" dirty="0" err="1" smtClean="0"/>
              <a:t>num_units</a:t>
            </a:r>
            <a:r>
              <a:rPr lang="zh-CN" altLang="en-US" sz="1050" b="1" dirty="0"/>
              <a:t>就是这个层的隐藏神经元个数</a:t>
            </a:r>
            <a:r>
              <a:rPr lang="zh-CN" altLang="en-US" sz="1050" dirty="0" smtClean="0"/>
              <a:t>，其</a:t>
            </a:r>
            <a:r>
              <a:rPr lang="zh-CN" altLang="en-US" sz="1050" dirty="0"/>
              <a:t>中</a:t>
            </a:r>
            <a:r>
              <a:rPr lang="en-US" altLang="zh-CN" sz="1050" dirty="0"/>
              <a:t>1</a:t>
            </a:r>
            <a:r>
              <a:rPr lang="zh-CN" altLang="en-US" sz="1050" dirty="0"/>
              <a:t>、</a:t>
            </a:r>
            <a:r>
              <a:rPr lang="en-US" altLang="zh-CN" sz="1050" dirty="0"/>
              <a:t>2</a:t>
            </a:r>
            <a:r>
              <a:rPr lang="zh-CN" altLang="en-US" sz="1050" dirty="0"/>
              <a:t>、</a:t>
            </a:r>
            <a:r>
              <a:rPr lang="en-US" altLang="zh-CN" sz="1050" dirty="0"/>
              <a:t>4</a:t>
            </a:r>
            <a:r>
              <a:rPr lang="zh-CN" altLang="en-US" sz="1050" dirty="0"/>
              <a:t>的激活函数是 </a:t>
            </a:r>
            <a:r>
              <a:rPr lang="en-US" altLang="zh-CN" sz="1050" dirty="0"/>
              <a:t>sigmoid</a:t>
            </a:r>
            <a:r>
              <a:rPr lang="zh-CN" altLang="en-US" sz="1050" dirty="0"/>
              <a:t>，第三个的激活函数是 </a:t>
            </a:r>
            <a:r>
              <a:rPr lang="en-US" altLang="zh-CN" sz="1050" dirty="0" err="1"/>
              <a:t>tanh</a:t>
            </a:r>
            <a:r>
              <a:rPr lang="zh-CN" altLang="en-US" sz="1050" dirty="0" smtClean="0"/>
              <a:t>。</a:t>
            </a:r>
            <a:endParaRPr lang="en-US" altLang="zh-CN" sz="1050" dirty="0" smtClean="0"/>
          </a:p>
          <a:p>
            <a:r>
              <a:rPr lang="en-US" altLang="zh-CN" sz="1050" dirty="0"/>
              <a:t>1</a:t>
            </a:r>
            <a:r>
              <a:rPr lang="zh-CN" altLang="en-US" sz="1050" dirty="0"/>
              <a:t>、 </a:t>
            </a:r>
            <a:r>
              <a:rPr lang="en-US" altLang="zh-CN" sz="1050" dirty="0"/>
              <a:t>cell </a:t>
            </a:r>
            <a:r>
              <a:rPr lang="zh-CN" altLang="en-US" sz="1050" dirty="0"/>
              <a:t>的状态是一个向量，是有</a:t>
            </a:r>
            <a:r>
              <a:rPr lang="zh-CN" altLang="en-US" sz="1050" b="1" dirty="0"/>
              <a:t>多个值</a:t>
            </a:r>
            <a:r>
              <a:rPr lang="zh-CN" altLang="en-US" sz="1050" dirty="0" smtClean="0"/>
              <a:t>的</a:t>
            </a:r>
            <a:endParaRPr lang="zh-CN" altLang="en-US" sz="1050" dirty="0"/>
          </a:p>
          <a:p>
            <a:r>
              <a:rPr lang="en-US" altLang="zh-CN" sz="1050" dirty="0"/>
              <a:t>2</a:t>
            </a:r>
            <a:r>
              <a:rPr lang="zh-CN" altLang="en-US" sz="1050" dirty="0"/>
              <a:t>、 上一次的状态 </a:t>
            </a:r>
            <a:r>
              <a:rPr lang="en-US" altLang="zh-CN" sz="1050" dirty="0"/>
              <a:t>h(t-1)</a:t>
            </a:r>
            <a:r>
              <a:rPr lang="zh-CN" altLang="en-US" sz="1050" dirty="0" smtClean="0"/>
              <a:t>是和</a:t>
            </a:r>
            <a:r>
              <a:rPr lang="zh-CN" altLang="en-US" sz="1050" dirty="0"/>
              <a:t>下一次的输入 </a:t>
            </a:r>
            <a:r>
              <a:rPr lang="en-US" altLang="zh-CN" sz="1050" dirty="0"/>
              <a:t>x(t) </a:t>
            </a:r>
            <a:r>
              <a:rPr lang="zh-CN" altLang="en-US" sz="1050" dirty="0"/>
              <a:t>结合（</a:t>
            </a:r>
            <a:r>
              <a:rPr lang="en-US" altLang="zh-CN" sz="1050" dirty="0" err="1"/>
              <a:t>concat</a:t>
            </a:r>
            <a:r>
              <a:rPr lang="zh-CN" altLang="en-US" sz="1050" dirty="0"/>
              <a:t>）起来的</a:t>
            </a:r>
            <a:r>
              <a:rPr lang="zh-CN" altLang="en-US" sz="1050" dirty="0" smtClean="0"/>
              <a:t>，把</a:t>
            </a:r>
            <a:r>
              <a:rPr lang="zh-CN" altLang="en-US" sz="1050" b="1" dirty="0"/>
              <a:t>二者直接拼起来</a:t>
            </a:r>
            <a:r>
              <a:rPr lang="zh-CN" altLang="en-US" sz="1050" dirty="0"/>
              <a:t>，比如 </a:t>
            </a:r>
            <a:r>
              <a:rPr lang="en-US" altLang="zh-CN" sz="1050" dirty="0"/>
              <a:t>x</a:t>
            </a:r>
            <a:r>
              <a:rPr lang="zh-CN" altLang="en-US" sz="1050" dirty="0"/>
              <a:t>是</a:t>
            </a:r>
            <a:r>
              <a:rPr lang="en-US" altLang="zh-CN" sz="1050" dirty="0"/>
              <a:t>28</a:t>
            </a:r>
            <a:r>
              <a:rPr lang="zh-CN" altLang="en-US" sz="1050" dirty="0"/>
              <a:t>位的向量，</a:t>
            </a:r>
            <a:r>
              <a:rPr lang="en-US" altLang="zh-CN" sz="1050" dirty="0"/>
              <a:t>h(t-1)</a:t>
            </a:r>
            <a:r>
              <a:rPr lang="zh-CN" altLang="en-US" sz="1050" dirty="0"/>
              <a:t>是</a:t>
            </a:r>
            <a:r>
              <a:rPr lang="en-US" altLang="zh-CN" sz="1050" dirty="0"/>
              <a:t>128</a:t>
            </a:r>
            <a:r>
              <a:rPr lang="zh-CN" altLang="en-US" sz="1050" dirty="0"/>
              <a:t>位的，那么拼起来就是</a:t>
            </a:r>
            <a:r>
              <a:rPr lang="en-US" altLang="zh-CN" sz="1050" dirty="0"/>
              <a:t>156</a:t>
            </a:r>
            <a:r>
              <a:rPr lang="zh-CN" altLang="en-US" sz="1050" dirty="0"/>
              <a:t>位的向</a:t>
            </a:r>
            <a:r>
              <a:rPr lang="zh-CN" altLang="en-US" sz="1050" dirty="0" smtClean="0"/>
              <a:t>量</a:t>
            </a:r>
            <a:endParaRPr lang="zh-CN" altLang="en-US" sz="1050" dirty="0"/>
          </a:p>
          <a:p>
            <a:r>
              <a:rPr lang="en-US" altLang="zh-CN" sz="1050" dirty="0"/>
              <a:t>3</a:t>
            </a:r>
            <a:r>
              <a:rPr lang="zh-CN" altLang="en-US" sz="1050" dirty="0"/>
              <a:t>、 </a:t>
            </a:r>
            <a:r>
              <a:rPr lang="en-US" altLang="zh-CN" sz="1050" dirty="0"/>
              <a:t>cell </a:t>
            </a:r>
            <a:r>
              <a:rPr lang="zh-CN" altLang="en-US" sz="1050" dirty="0"/>
              <a:t>的</a:t>
            </a:r>
            <a:r>
              <a:rPr lang="zh-CN" altLang="en-US" sz="1050" b="1" dirty="0"/>
              <a:t>权重是共享</a:t>
            </a:r>
            <a:r>
              <a:rPr lang="zh-CN" altLang="en-US" sz="1050" dirty="0"/>
              <a:t>的</a:t>
            </a:r>
            <a:r>
              <a:rPr lang="zh-CN" altLang="en-US" sz="1050" dirty="0" smtClean="0"/>
              <a:t>，</a:t>
            </a:r>
            <a:endParaRPr lang="en-US" altLang="zh-CN" sz="1050" dirty="0" smtClean="0"/>
          </a:p>
          <a:p>
            <a:r>
              <a:rPr lang="en-US" altLang="zh-CN" sz="1050" dirty="0"/>
              <a:t>4</a:t>
            </a:r>
            <a:r>
              <a:rPr lang="zh-CN" altLang="en-US" sz="1050" dirty="0" smtClean="0"/>
              <a:t>、一</a:t>
            </a:r>
            <a:r>
              <a:rPr lang="zh-CN" altLang="en-US" sz="1050" dirty="0"/>
              <a:t>层的 </a:t>
            </a:r>
            <a:r>
              <a:rPr lang="en-US" altLang="zh-CN" sz="1050" dirty="0"/>
              <a:t>LSTM </a:t>
            </a:r>
            <a:r>
              <a:rPr lang="zh-CN" altLang="en-US" sz="1050" dirty="0"/>
              <a:t>的参数有多少个</a:t>
            </a:r>
            <a:r>
              <a:rPr lang="zh-CN" altLang="en-US" sz="1050" dirty="0" smtClean="0"/>
              <a:t>？假</a:t>
            </a:r>
            <a:r>
              <a:rPr lang="zh-CN" altLang="en-US" sz="1050" dirty="0"/>
              <a:t>设 </a:t>
            </a:r>
            <a:r>
              <a:rPr lang="en-US" altLang="zh-CN" sz="1050" dirty="0" err="1"/>
              <a:t>num_units</a:t>
            </a:r>
            <a:r>
              <a:rPr lang="en-US" altLang="zh-CN" sz="1050" dirty="0"/>
              <a:t> </a:t>
            </a:r>
            <a:r>
              <a:rPr lang="zh-CN" altLang="en-US" sz="1050" dirty="0"/>
              <a:t>是</a:t>
            </a:r>
            <a:r>
              <a:rPr lang="en-US" altLang="zh-CN" sz="1050" dirty="0"/>
              <a:t>128</a:t>
            </a:r>
            <a:r>
              <a:rPr lang="zh-CN" altLang="en-US" sz="1050" dirty="0"/>
              <a:t>，输入是</a:t>
            </a:r>
            <a:r>
              <a:rPr lang="en-US" altLang="zh-CN" sz="1050" dirty="0"/>
              <a:t>28</a:t>
            </a:r>
            <a:r>
              <a:rPr lang="zh-CN" altLang="en-US" sz="1050" dirty="0"/>
              <a:t>位的</a:t>
            </a:r>
            <a:r>
              <a:rPr lang="zh-CN" altLang="en-US" sz="1050" dirty="0" smtClean="0"/>
              <a:t>，四</a:t>
            </a:r>
            <a:r>
              <a:rPr lang="zh-CN" altLang="en-US" sz="1050" dirty="0"/>
              <a:t>个小黄框的参数一共有 （</a:t>
            </a:r>
            <a:r>
              <a:rPr lang="en-US" altLang="zh-CN" sz="1050" dirty="0" smtClean="0"/>
              <a:t>128 + 28</a:t>
            </a:r>
            <a:r>
              <a:rPr lang="zh-CN" altLang="en-US" sz="1050" dirty="0"/>
              <a:t>）*（</a:t>
            </a:r>
            <a:r>
              <a:rPr lang="en-US" altLang="zh-CN" sz="1050" dirty="0" smtClean="0"/>
              <a:t>128 * 4</a:t>
            </a:r>
            <a:r>
              <a:rPr lang="zh-CN" altLang="en-US" sz="1050" dirty="0" smtClean="0"/>
              <a:t>），其中</a:t>
            </a:r>
            <a:r>
              <a:rPr lang="en-US" altLang="zh-CN" sz="1050" b="1" i="1" u="sng" dirty="0" smtClean="0"/>
              <a:t>128 x 4</a:t>
            </a:r>
            <a:r>
              <a:rPr lang="zh-CN" altLang="en-US" sz="1050" b="1" i="1" u="sng" dirty="0" smtClean="0"/>
              <a:t>是四个神经元层中神经元的单元个数</a:t>
            </a:r>
            <a:r>
              <a:rPr lang="zh-CN" altLang="en-US" sz="1050" dirty="0" smtClean="0"/>
              <a:t>，</a:t>
            </a:r>
            <a:r>
              <a:rPr lang="en-US" altLang="zh-CN" sz="1050" dirty="0" smtClean="0"/>
              <a:t>(128 +</a:t>
            </a:r>
            <a:r>
              <a:rPr lang="en-US" altLang="zh-CN" sz="1050" dirty="0"/>
              <a:t> </a:t>
            </a:r>
            <a:r>
              <a:rPr lang="en-US" altLang="zh-CN" sz="1050" dirty="0" smtClean="0"/>
              <a:t>28)</a:t>
            </a:r>
            <a:r>
              <a:rPr lang="zh-CN" altLang="en-US" sz="1050" dirty="0" smtClean="0"/>
              <a:t>是</a:t>
            </a:r>
            <a:r>
              <a:rPr lang="zh-CN" altLang="en-US" sz="1050" b="1" i="1" u="sng" dirty="0" smtClean="0"/>
              <a:t>每个神经元要处理的输入个数</a:t>
            </a:r>
            <a:r>
              <a:rPr lang="zh-CN" altLang="en-US" sz="1050" dirty="0" smtClean="0"/>
              <a:t>，所以总共是</a:t>
            </a:r>
            <a:r>
              <a:rPr lang="en-US" altLang="zh-CN" sz="1050" dirty="0"/>
              <a:t>156 * </a:t>
            </a:r>
            <a:r>
              <a:rPr lang="en-US" altLang="zh-CN" sz="1050" dirty="0" smtClean="0"/>
              <a:t>512</a:t>
            </a:r>
            <a:r>
              <a:rPr lang="zh-CN" altLang="en-US" sz="1050" dirty="0" smtClean="0"/>
              <a:t>参数，中</a:t>
            </a:r>
            <a:r>
              <a:rPr lang="zh-CN" altLang="en-US" sz="1050" dirty="0"/>
              <a:t>间层的参数就是这样，不过还要加上输出的时候的激活函数的参数，假设是</a:t>
            </a:r>
            <a:r>
              <a:rPr lang="en-US" altLang="zh-CN" sz="1050" dirty="0"/>
              <a:t>10</a:t>
            </a:r>
            <a:r>
              <a:rPr lang="zh-CN" altLang="en-US" sz="1050" dirty="0"/>
              <a:t>个类的话，就是</a:t>
            </a:r>
            <a:r>
              <a:rPr lang="en-US" altLang="zh-CN" sz="1050" dirty="0"/>
              <a:t>128*10</a:t>
            </a:r>
            <a:r>
              <a:rPr lang="zh-CN" altLang="en-US" sz="1050" dirty="0"/>
              <a:t>的 </a:t>
            </a:r>
            <a:r>
              <a:rPr lang="en-US" altLang="zh-CN" sz="1050" dirty="0"/>
              <a:t>W </a:t>
            </a:r>
            <a:r>
              <a:rPr lang="zh-CN" altLang="en-US" sz="1050" dirty="0"/>
              <a:t>参数和</a:t>
            </a:r>
            <a:r>
              <a:rPr lang="en-US" altLang="zh-CN" sz="1050" dirty="0"/>
              <a:t>10</a:t>
            </a:r>
            <a:r>
              <a:rPr lang="zh-CN" altLang="en-US" sz="1050" dirty="0"/>
              <a:t>个</a:t>
            </a:r>
            <a:r>
              <a:rPr lang="en-US" altLang="zh-CN" sz="1050" dirty="0"/>
              <a:t>bias </a:t>
            </a:r>
            <a:r>
              <a:rPr lang="zh-CN" altLang="en-US" sz="1050" dirty="0"/>
              <a:t>参</a:t>
            </a:r>
            <a:r>
              <a:rPr lang="zh-CN" altLang="en-US" sz="1050" dirty="0" smtClean="0"/>
              <a:t>数。</a:t>
            </a:r>
            <a:endParaRPr lang="en-US" altLang="zh-CN" sz="1050" dirty="0" smtClean="0"/>
          </a:p>
          <a:p>
            <a:r>
              <a:rPr lang="en-US" altLang="zh-CN" sz="1050" dirty="0"/>
              <a:t>5</a:t>
            </a:r>
            <a:r>
              <a:rPr lang="zh-CN" altLang="en-US" sz="1050" dirty="0"/>
              <a:t>、</a:t>
            </a:r>
            <a:r>
              <a:rPr lang="en-US" altLang="zh-CN" sz="1050" dirty="0"/>
              <a:t>cell </a:t>
            </a:r>
            <a:r>
              <a:rPr lang="zh-CN" altLang="en-US" sz="1050" dirty="0"/>
              <a:t>最上面的一条线的状态即 </a:t>
            </a:r>
            <a:r>
              <a:rPr lang="en-US" altLang="zh-CN" sz="1050" dirty="0"/>
              <a:t>s(t) </a:t>
            </a:r>
            <a:r>
              <a:rPr lang="zh-CN" altLang="en-US" sz="1050" dirty="0"/>
              <a:t>代表了</a:t>
            </a:r>
            <a:r>
              <a:rPr lang="zh-CN" altLang="en-US" sz="1050" b="1" dirty="0"/>
              <a:t>长时记忆</a:t>
            </a:r>
            <a:r>
              <a:rPr lang="zh-CN" altLang="en-US" sz="1050" dirty="0"/>
              <a:t>，而下面的 </a:t>
            </a:r>
            <a:r>
              <a:rPr lang="en-US" altLang="zh-CN" sz="1050" dirty="0"/>
              <a:t>h(t)</a:t>
            </a:r>
            <a:r>
              <a:rPr lang="zh-CN" altLang="en-US" sz="1050" dirty="0"/>
              <a:t>则代表了</a:t>
            </a:r>
            <a:r>
              <a:rPr lang="zh-CN" altLang="en-US" sz="1050" b="1" dirty="0"/>
              <a:t>工作记忆或短时记</a:t>
            </a:r>
            <a:r>
              <a:rPr lang="zh-CN" altLang="en-US" sz="1050" b="1" dirty="0" smtClean="0"/>
              <a:t>忆。</a:t>
            </a:r>
            <a:endParaRPr lang="zh-CN" altLang="en-US" sz="1050" dirty="0"/>
          </a:p>
        </p:txBody>
      </p:sp>
    </p:spTree>
    <p:extLst>
      <p:ext uri="{BB962C8B-B14F-4D97-AF65-F5344CB8AC3E}">
        <p14:creationId xmlns:p14="http://schemas.microsoft.com/office/powerpoint/2010/main" val="171231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57841"/>
          </a:xfrm>
        </p:spPr>
        <p:txBody>
          <a:bodyPr/>
          <a:lstStyle/>
          <a:p>
            <a:r>
              <a:rPr lang="en-US" altLang="zh-CN" dirty="0" smtClean="0"/>
              <a:t>Factors considering in NN implementation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t>18</a:t>
            </a:fld>
            <a:endParaRPr lang="en-US" dirty="0"/>
          </a:p>
        </p:txBody>
      </p:sp>
      <p:sp>
        <p:nvSpPr>
          <p:cNvPr id="3" name="TextBox 2"/>
          <p:cNvSpPr txBox="1"/>
          <p:nvPr/>
        </p:nvSpPr>
        <p:spPr>
          <a:xfrm>
            <a:off x="455613" y="1057072"/>
            <a:ext cx="5218855" cy="3508653"/>
          </a:xfrm>
          <a:prstGeom prst="rect">
            <a:avLst/>
          </a:prstGeom>
          <a:noFill/>
        </p:spPr>
        <p:txBody>
          <a:bodyPr vert="horz" wrap="square" lIns="0" tIns="0" rIns="0" bIns="0" rtlCol="0">
            <a:spAutoFit/>
          </a:bodyPr>
          <a:lstStyle/>
          <a:p>
            <a:r>
              <a:rPr lang="en-US" sz="1000" dirty="0" smtClean="0">
                <a:solidFill>
                  <a:srgbClr val="003C71"/>
                </a:solidFill>
              </a:rPr>
              <a:t>For neuron:</a:t>
            </a:r>
          </a:p>
          <a:p>
            <a:pPr marL="171450" indent="-171450">
              <a:buFont typeface="Wingdings" panose="05000000000000000000" charset="2"/>
              <a:buChar char="q"/>
            </a:pPr>
            <a:r>
              <a:rPr lang="en-US" sz="1000" dirty="0" smtClean="0">
                <a:solidFill>
                  <a:srgbClr val="003C71"/>
                </a:solidFill>
              </a:rPr>
              <a:t>Activation Function: Sigmoid, </a:t>
            </a:r>
            <a:r>
              <a:rPr lang="en-US" sz="1000" dirty="0" err="1" smtClean="0">
                <a:solidFill>
                  <a:srgbClr val="003C71"/>
                </a:solidFill>
              </a:rPr>
              <a:t>Tanh</a:t>
            </a:r>
            <a:r>
              <a:rPr lang="en-US" sz="1000" dirty="0" smtClean="0">
                <a:solidFill>
                  <a:srgbClr val="003C71"/>
                </a:solidFill>
              </a:rPr>
              <a:t>, </a:t>
            </a:r>
            <a:r>
              <a:rPr lang="en-US" sz="1000" dirty="0" err="1" smtClean="0">
                <a:solidFill>
                  <a:srgbClr val="003C71"/>
                </a:solidFill>
              </a:rPr>
              <a:t>ReLU</a:t>
            </a:r>
            <a:r>
              <a:rPr lang="en-US" sz="1000" dirty="0" smtClean="0">
                <a:solidFill>
                  <a:srgbClr val="003C71"/>
                </a:solidFill>
              </a:rPr>
              <a:t>, </a:t>
            </a:r>
            <a:r>
              <a:rPr lang="en-US" sz="1000" dirty="0" err="1" smtClean="0">
                <a:solidFill>
                  <a:srgbClr val="003C71"/>
                </a:solidFill>
              </a:rPr>
              <a:t>Softmax</a:t>
            </a:r>
            <a:r>
              <a:rPr lang="en-US" sz="1000" dirty="0" smtClean="0">
                <a:solidFill>
                  <a:srgbClr val="003C71"/>
                </a:solidFill>
              </a:rPr>
              <a:t> (for output);</a:t>
            </a:r>
          </a:p>
          <a:p>
            <a:pPr marL="171450" indent="-171450">
              <a:buFont typeface="Wingdings" panose="05000000000000000000" charset="2"/>
              <a:buChar char="q"/>
            </a:pPr>
            <a:r>
              <a:rPr lang="en-US" sz="1000" dirty="0" smtClean="0">
                <a:solidFill>
                  <a:srgbClr val="003C71"/>
                </a:solidFill>
              </a:rPr>
              <a:t>Weight &amp; Bias: adjusted automatically during training process.</a:t>
            </a:r>
          </a:p>
          <a:p>
            <a:endParaRPr lang="en-US" sz="1000" dirty="0">
              <a:solidFill>
                <a:srgbClr val="003C71"/>
              </a:solidFill>
            </a:endParaRPr>
          </a:p>
          <a:p>
            <a:r>
              <a:rPr lang="en-US" sz="1000" dirty="0" smtClean="0">
                <a:solidFill>
                  <a:srgbClr val="003C71"/>
                </a:solidFill>
              </a:rPr>
              <a:t>For NN:</a:t>
            </a:r>
          </a:p>
          <a:p>
            <a:pPr marL="171450" indent="-171450">
              <a:buFont typeface="Wingdings" panose="05000000000000000000" charset="2"/>
              <a:buChar char="q"/>
            </a:pPr>
            <a:r>
              <a:rPr lang="en-US" sz="1000" dirty="0" smtClean="0">
                <a:solidFill>
                  <a:srgbClr val="003C71"/>
                </a:solidFill>
              </a:rPr>
              <a:t>Over-fitting: Adjust neuron output drop-out probability to simulate real human neuron behavior;</a:t>
            </a:r>
          </a:p>
          <a:p>
            <a:pPr marL="171450" indent="-171450">
              <a:buFont typeface="Wingdings" panose="05000000000000000000" charset="2"/>
              <a:buChar char="q"/>
            </a:pPr>
            <a:r>
              <a:rPr lang="en-US" sz="1000" dirty="0" smtClean="0">
                <a:solidFill>
                  <a:srgbClr val="003C71"/>
                </a:solidFill>
              </a:rPr>
              <a:t>Learning rate: Referenced by Optimizer </a:t>
            </a:r>
            <a:r>
              <a:rPr lang="en-US" sz="1000" dirty="0" err="1" smtClean="0">
                <a:solidFill>
                  <a:srgbClr val="003C71"/>
                </a:solidFill>
              </a:rPr>
              <a:t>algo</a:t>
            </a:r>
            <a:r>
              <a:rPr lang="en-US" sz="1000" dirty="0" smtClean="0">
                <a:solidFill>
                  <a:srgbClr val="003C71"/>
                </a:solidFill>
              </a:rPr>
              <a:t> that instruct how fast the weight of neuron can be evolved. Setting high may miss the most optimized result, setting low may cause optimizer take long time to search optimized result. A general practical guide to decay Learning </a:t>
            </a:r>
            <a:r>
              <a:rPr lang="en-US" sz="1000" dirty="0">
                <a:solidFill>
                  <a:srgbClr val="003C71"/>
                </a:solidFill>
              </a:rPr>
              <a:t>R</a:t>
            </a:r>
            <a:r>
              <a:rPr lang="en-US" sz="1000" dirty="0" smtClean="0">
                <a:solidFill>
                  <a:srgbClr val="003C71"/>
                </a:solidFill>
              </a:rPr>
              <a:t>ate by 0.5 ratio every 30~50 epochs.</a:t>
            </a:r>
          </a:p>
          <a:p>
            <a:pPr marL="171450" indent="-171450">
              <a:buFont typeface="Wingdings" panose="05000000000000000000" charset="2"/>
              <a:buChar char="q"/>
            </a:pPr>
            <a:r>
              <a:rPr lang="en-US" sz="1000" dirty="0" err="1" smtClean="0">
                <a:solidFill>
                  <a:srgbClr val="003C71"/>
                </a:solidFill>
              </a:rPr>
              <a:t>ConvFilter</a:t>
            </a:r>
            <a:r>
              <a:rPr lang="en-US" sz="1000" dirty="0" smtClean="0">
                <a:solidFill>
                  <a:srgbClr val="003C71"/>
                </a:solidFill>
              </a:rPr>
              <a:t>: Pitch size, Stride, Max/Average Pool</a:t>
            </a:r>
          </a:p>
          <a:p>
            <a:pPr marL="171450" indent="-171450">
              <a:buFont typeface="Wingdings" panose="05000000000000000000" charset="2"/>
              <a:buChar char="q"/>
            </a:pPr>
            <a:r>
              <a:rPr lang="en-US" sz="1000" dirty="0" smtClean="0">
                <a:solidFill>
                  <a:srgbClr val="003C71"/>
                </a:solidFill>
              </a:rPr>
              <a:t>Optimizer </a:t>
            </a:r>
            <a:r>
              <a:rPr lang="en-US" sz="1000" dirty="0" err="1" smtClean="0">
                <a:solidFill>
                  <a:srgbClr val="003C71"/>
                </a:solidFill>
              </a:rPr>
              <a:t>algo</a:t>
            </a:r>
            <a:r>
              <a:rPr lang="en-US" sz="1000" dirty="0" smtClean="0">
                <a:solidFill>
                  <a:srgbClr val="003C71"/>
                </a:solidFill>
              </a:rPr>
              <a:t>: Refer </a:t>
            </a:r>
            <a:r>
              <a:rPr lang="en-US" sz="1000" dirty="0">
                <a:solidFill>
                  <a:srgbClr val="003C71"/>
                </a:solidFill>
              </a:rPr>
              <a:t>to </a:t>
            </a:r>
            <a:r>
              <a:rPr lang="en-US" sz="1000" dirty="0">
                <a:solidFill>
                  <a:srgbClr val="003C71"/>
                </a:solidFill>
                <a:hlinkClick r:id="rId2"/>
              </a:rPr>
              <a:t>https://</a:t>
            </a:r>
            <a:r>
              <a:rPr lang="en-US" sz="1000" dirty="0" smtClean="0">
                <a:solidFill>
                  <a:srgbClr val="003C71"/>
                </a:solidFill>
                <a:hlinkClick r:id="rId2"/>
              </a:rPr>
              <a:t>www.tensorflow.org/api_guides/python/train</a:t>
            </a:r>
            <a:r>
              <a:rPr lang="en-US" sz="1000" dirty="0" smtClean="0">
                <a:solidFill>
                  <a:srgbClr val="003C71"/>
                </a:solidFill>
              </a:rPr>
              <a:t> to see what optimizer </a:t>
            </a:r>
            <a:r>
              <a:rPr lang="en-US" sz="1000" dirty="0" err="1" smtClean="0">
                <a:solidFill>
                  <a:srgbClr val="003C71"/>
                </a:solidFill>
              </a:rPr>
              <a:t>algo</a:t>
            </a:r>
            <a:r>
              <a:rPr lang="en-US" sz="1000" dirty="0" smtClean="0">
                <a:solidFill>
                  <a:srgbClr val="003C71"/>
                </a:solidFill>
              </a:rPr>
              <a:t> can support</a:t>
            </a:r>
          </a:p>
          <a:p>
            <a:endParaRPr lang="en-US" sz="1000" dirty="0">
              <a:solidFill>
                <a:srgbClr val="003C71"/>
              </a:solidFill>
            </a:endParaRPr>
          </a:p>
          <a:p>
            <a:r>
              <a:rPr lang="en-US" sz="1000" dirty="0" smtClean="0">
                <a:solidFill>
                  <a:srgbClr val="003C71"/>
                </a:solidFill>
              </a:rPr>
              <a:t>For data samples:</a:t>
            </a:r>
          </a:p>
          <a:p>
            <a:pPr marL="171450" indent="-171450">
              <a:buFont typeface="Wingdings" panose="05000000000000000000" charset="2"/>
              <a:buChar char="q"/>
            </a:pPr>
            <a:r>
              <a:rPr lang="en-US" sz="1000" dirty="0" smtClean="0">
                <a:solidFill>
                  <a:srgbClr val="003C71"/>
                </a:solidFill>
              </a:rPr>
              <a:t>Normalization: If the input dataset span in big range or small range that may cause activation function output enter saturating area</a:t>
            </a:r>
            <a:r>
              <a:rPr lang="en-US" sz="1000" dirty="0">
                <a:solidFill>
                  <a:srgbClr val="003C71"/>
                </a:solidFill>
              </a:rPr>
              <a:t>, please refer to </a:t>
            </a:r>
            <a:r>
              <a:rPr lang="en-US" sz="1000" dirty="0">
                <a:solidFill>
                  <a:srgbClr val="003C71"/>
                </a:solidFill>
                <a:hlinkClick r:id="rId3"/>
              </a:rPr>
              <a:t>https://</a:t>
            </a:r>
            <a:r>
              <a:rPr lang="en-US" sz="1000" dirty="0" smtClean="0">
                <a:solidFill>
                  <a:srgbClr val="003C71"/>
                </a:solidFill>
                <a:hlinkClick r:id="rId3"/>
              </a:rPr>
              <a:t>www.tensorflow.org/versions/r0.12/api_docs/python/nn/normalization</a:t>
            </a:r>
            <a:r>
              <a:rPr lang="en-US" sz="1000" dirty="0" smtClean="0">
                <a:solidFill>
                  <a:srgbClr val="003C71"/>
                </a:solidFill>
              </a:rPr>
              <a:t> to understand what normalization </a:t>
            </a:r>
            <a:r>
              <a:rPr lang="en-US" sz="1000" dirty="0" err="1" smtClean="0">
                <a:solidFill>
                  <a:srgbClr val="003C71"/>
                </a:solidFill>
              </a:rPr>
              <a:t>algo</a:t>
            </a:r>
            <a:r>
              <a:rPr lang="en-US" sz="1000" dirty="0" smtClean="0">
                <a:solidFill>
                  <a:srgbClr val="003C71"/>
                </a:solidFill>
              </a:rPr>
              <a:t> can support.</a:t>
            </a:r>
          </a:p>
          <a:p>
            <a:endParaRPr lang="en-US" sz="1000" dirty="0">
              <a:solidFill>
                <a:srgbClr val="003C71"/>
              </a:solidFill>
            </a:endParaRPr>
          </a:p>
          <a:p>
            <a:r>
              <a:rPr lang="en-US" sz="1000" dirty="0" smtClean="0">
                <a:solidFill>
                  <a:srgbClr val="003C71"/>
                </a:solidFill>
              </a:rPr>
              <a:t>Quote: Animation credit: </a:t>
            </a:r>
            <a:r>
              <a:rPr lang="en-US" sz="1000" dirty="0"/>
              <a:t> </a:t>
            </a:r>
            <a:r>
              <a:rPr lang="en-US" sz="1000" dirty="0">
                <a:hlinkClick r:id="rId4"/>
              </a:rPr>
              <a:t>Alec </a:t>
            </a:r>
            <a:r>
              <a:rPr lang="en-US" sz="1000" dirty="0" smtClean="0">
                <a:hlinkClick r:id="rId4"/>
              </a:rPr>
              <a:t>Radford</a:t>
            </a:r>
            <a:endParaRPr lang="en-US" sz="1000" dirty="0" smtClean="0"/>
          </a:p>
          <a:p>
            <a:r>
              <a:rPr lang="en-US" sz="1000" dirty="0" smtClean="0">
                <a:solidFill>
                  <a:srgbClr val="003C71"/>
                </a:solidFill>
              </a:rPr>
              <a:t>Demo: </a:t>
            </a:r>
            <a:r>
              <a:rPr lang="en-US" sz="1000" dirty="0"/>
              <a:t>﻿</a:t>
            </a:r>
            <a:r>
              <a:rPr lang="en-US" sz="1000" dirty="0">
                <a:hlinkClick r:id="rId5"/>
              </a:rPr>
              <a:t>A Neural Network </a:t>
            </a:r>
            <a:r>
              <a:rPr lang="en-US" sz="1000" dirty="0" smtClean="0">
                <a:hlinkClick r:id="rId5"/>
              </a:rPr>
              <a:t>Playground</a:t>
            </a:r>
            <a:endParaRPr lang="en-US" sz="1000" dirty="0" smtClean="0">
              <a:solidFill>
                <a:srgbClr val="003C71"/>
              </a:solidFill>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6768" y="1057072"/>
            <a:ext cx="3199184" cy="35343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90738"/>
            <a:ext cx="8229600" cy="868680"/>
          </a:xfrm>
        </p:spPr>
        <p:txBody>
          <a:bodyPr>
            <a:normAutofit/>
          </a:bodyPr>
          <a:lstStyle/>
          <a:p>
            <a:r>
              <a:rPr lang="x-none" altLang="en-US" sz="3000"/>
              <a:t>Reinforcement Learning Concept Model</a:t>
            </a:r>
            <a:r>
              <a:rPr lang="x-none" altLang="en-US"/>
              <a:t/>
            </a:r>
            <a:br>
              <a:rPr lang="x-none" altLang="en-US"/>
            </a:br>
            <a:r>
              <a:rPr lang="x-none" altLang="en-US" sz="1400"/>
              <a:t>Reference: http://sports.sina.com.cn/go/2017-03-25/doc-ifycstww1083825.shtml</a:t>
            </a:r>
          </a:p>
        </p:txBody>
      </p:sp>
      <p:sp>
        <p:nvSpPr>
          <p:cNvPr id="4" name="Slide Number Placeholder 3"/>
          <p:cNvSpPr>
            <a:spLocks noGrp="1"/>
          </p:cNvSpPr>
          <p:nvPr>
            <p:ph type="sldNum" sz="quarter" idx="12"/>
          </p:nvPr>
        </p:nvSpPr>
        <p:spPr/>
        <p:txBody>
          <a:bodyPr/>
          <a:lstStyle/>
          <a:p>
            <a:fld id="{EE2556C5-CE8C-6547-B838-EA80C61A4AF7}" type="slidenum">
              <a:rPr lang="en-US" smtClean="0"/>
              <a:t>19</a:t>
            </a:fld>
            <a:endParaRPr lang="en-US" dirty="0"/>
          </a:p>
        </p:txBody>
      </p:sp>
      <p:pic>
        <p:nvPicPr>
          <p:cNvPr id="5" name="Picture 4"/>
          <p:cNvPicPr>
            <a:picLocks noChangeAspect="1"/>
          </p:cNvPicPr>
          <p:nvPr/>
        </p:nvPicPr>
        <p:blipFill>
          <a:blip r:embed="rId2"/>
          <a:stretch>
            <a:fillRect/>
          </a:stretch>
        </p:blipFill>
        <p:spPr>
          <a:xfrm>
            <a:off x="534035" y="1261110"/>
            <a:ext cx="4617720" cy="3715385"/>
          </a:xfrm>
          <a:prstGeom prst="rect">
            <a:avLst/>
          </a:prstGeom>
        </p:spPr>
      </p:pic>
      <p:sp>
        <p:nvSpPr>
          <p:cNvPr id="6" name="Text Box 5"/>
          <p:cNvSpPr txBox="1"/>
          <p:nvPr/>
        </p:nvSpPr>
        <p:spPr>
          <a:xfrm>
            <a:off x="5550535" y="1351280"/>
            <a:ext cx="3352165" cy="2667635"/>
          </a:xfrm>
          <a:prstGeom prst="rect">
            <a:avLst/>
          </a:prstGeom>
          <a:noFill/>
        </p:spPr>
        <p:txBody>
          <a:bodyPr wrap="square" rtlCol="0" anchor="t">
            <a:spAutoFit/>
          </a:bodyPr>
          <a:lstStyle/>
          <a:p>
            <a:r>
              <a:rPr lang="en-US" sz="1300"/>
              <a:t>状态是所有经历（experience）的总和，经历就是上图中的第一个序列函数。某时刻 t 的状态 st 是该时刻以及之前所有时刻的所有观测量、奖励以及动作序列的函数。但是，当代理所处的环境具有一种我们所说的完全可观测性之后，就有了上图中的第二个状态函数——某时刻的状态仅仅是该时刻的观测值 Ot 的函数，这样一来，整个经历似乎具备了某种类似于马尔可夫性的性质。</a:t>
            </a:r>
          </a:p>
          <a:p>
            <a:endParaRPr lang="en-US" sz="1300"/>
          </a:p>
          <a:p>
            <a:r>
              <a:rPr lang="en-US" sz="1300"/>
              <a:t>然后，就有了三个新的想法：策略（policy）、价值函数（value function）和模型（model）</a:t>
            </a:r>
            <a:r>
              <a:rPr lang="x-none" altLang="en-US" sz="130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EE2556C5-CE8C-6547-B838-EA80C61A4AF7}" type="slidenum">
              <a:rPr lang="en-US" smtClean="0"/>
              <a:t>2</a:t>
            </a:fld>
            <a:endParaRPr lang="en-US" dirty="0"/>
          </a:p>
        </p:txBody>
      </p:sp>
      <p:sp>
        <p:nvSpPr>
          <p:cNvPr id="2" name="Title 1"/>
          <p:cNvSpPr>
            <a:spLocks noGrp="1"/>
          </p:cNvSpPr>
          <p:nvPr>
            <p:ph type="title"/>
          </p:nvPr>
        </p:nvSpPr>
        <p:spPr>
          <a:xfrm>
            <a:off x="455613" y="308848"/>
            <a:ext cx="8229600" cy="535214"/>
          </a:xfrm>
        </p:spPr>
        <p:txBody>
          <a:bodyPr>
            <a:normAutofit fontScale="90000"/>
          </a:bodyPr>
          <a:lstStyle/>
          <a:p>
            <a:r>
              <a:rPr lang="en-US" dirty="0" smtClean="0"/>
              <a:t>Agenda</a:t>
            </a:r>
            <a:endParaRPr lang="en-US" dirty="0"/>
          </a:p>
        </p:txBody>
      </p:sp>
      <p:sp>
        <p:nvSpPr>
          <p:cNvPr id="8" name="Content Placeholder 2"/>
          <p:cNvSpPr>
            <a:spLocks noGrp="1"/>
          </p:cNvSpPr>
          <p:nvPr>
            <p:ph sz="quarter" idx="13"/>
          </p:nvPr>
        </p:nvSpPr>
        <p:spPr/>
        <p:txBody>
          <a:bodyPr/>
          <a:lstStyle/>
          <a:p>
            <a:pPr lvl="1"/>
            <a:r>
              <a:rPr lang="en-US" sz="1400" dirty="0"/>
              <a:t>Basic knowledge on machine learning </a:t>
            </a:r>
            <a:r>
              <a:rPr lang="en-US" sz="1400" dirty="0" err="1"/>
              <a:t>algo</a:t>
            </a:r>
            <a:r>
              <a:rPr lang="en-US" sz="1400" dirty="0"/>
              <a:t> and general application field</a:t>
            </a:r>
          </a:p>
          <a:p>
            <a:pPr lvl="1"/>
            <a:r>
              <a:rPr lang="en-US" sz="1400" dirty="0"/>
              <a:t>Basic concepts of </a:t>
            </a:r>
            <a:r>
              <a:rPr lang="en-US" sz="1400" dirty="0" err="1"/>
              <a:t>Tensorflow</a:t>
            </a:r>
            <a:endParaRPr lang="en-US" sz="1400" dirty="0"/>
          </a:p>
          <a:p>
            <a:pPr lvl="1"/>
            <a:r>
              <a:rPr lang="en-US" sz="1400" dirty="0"/>
              <a:t>Neural network model and usage in Linear Regression and Logistic Regression</a:t>
            </a:r>
          </a:p>
          <a:p>
            <a:pPr lvl="1"/>
            <a:r>
              <a:rPr lang="en-US" sz="1400" dirty="0"/>
              <a:t>Demo CNN w/ </a:t>
            </a:r>
            <a:r>
              <a:rPr lang="en-US" sz="1400" dirty="0" err="1"/>
              <a:t>Tensorflow</a:t>
            </a:r>
            <a:r>
              <a:rPr lang="en-US" sz="1400" dirty="0"/>
              <a:t> on MNIST dataset</a:t>
            </a:r>
          </a:p>
          <a:p>
            <a:pPr lvl="1"/>
            <a:r>
              <a:rPr lang="en-US" sz="1400" dirty="0"/>
              <a:t>Demo RNN w/ </a:t>
            </a:r>
            <a:r>
              <a:rPr lang="en-US" sz="1400" dirty="0" err="1"/>
              <a:t>Tensorflow</a:t>
            </a:r>
            <a:r>
              <a:rPr lang="en-US" sz="1400" dirty="0"/>
              <a:t> on MNIST dataset</a:t>
            </a:r>
          </a:p>
          <a:p>
            <a:pPr lvl="1"/>
            <a:r>
              <a:rPr lang="en-US" sz="1400" dirty="0"/>
              <a:t>Factors considering in NN usage w/ Google Demo</a:t>
            </a:r>
          </a:p>
          <a:p>
            <a:pPr lvl="1"/>
            <a:r>
              <a:rPr lang="en-US" sz="1400" dirty="0"/>
              <a:t>Basic knowledge on Reinforcement Learning</a:t>
            </a:r>
          </a:p>
          <a:p>
            <a:pPr lvl="1"/>
            <a:r>
              <a:rPr lang="en-US" sz="1400" dirty="0"/>
              <a:t>Basic </a:t>
            </a:r>
            <a:r>
              <a:rPr lang="en-US" sz="1400" dirty="0" err="1"/>
              <a:t>algo</a:t>
            </a:r>
            <a:r>
              <a:rPr lang="en-US" sz="1400" dirty="0"/>
              <a:t> in Reinforcement Learning</a:t>
            </a:r>
          </a:p>
          <a:p>
            <a:pPr lvl="1"/>
            <a:r>
              <a:rPr lang="en-US" sz="1400" dirty="0"/>
              <a:t>3 x Demo of Reinforcement Learning (2 x Finding Treasure, 1 x </a:t>
            </a:r>
            <a:r>
              <a:rPr lang="en-US" sz="1400" dirty="0" err="1"/>
              <a:t>armedBandit</a:t>
            </a:r>
            <a:r>
              <a:rPr lang="en-US" sz="1400"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699135"/>
          </a:xfrm>
        </p:spPr>
        <p:txBody>
          <a:bodyPr/>
          <a:lstStyle/>
          <a:p>
            <a:r>
              <a:rPr lang="x-none" altLang="en-US"/>
              <a:t>Major Component of an RL Agent</a:t>
            </a:r>
          </a:p>
        </p:txBody>
      </p:sp>
      <p:sp>
        <p:nvSpPr>
          <p:cNvPr id="4" name="Slide Number Placeholder 3"/>
          <p:cNvSpPr>
            <a:spLocks noGrp="1"/>
          </p:cNvSpPr>
          <p:nvPr>
            <p:ph type="sldNum" sz="quarter" idx="12"/>
          </p:nvPr>
        </p:nvSpPr>
        <p:spPr/>
        <p:txBody>
          <a:bodyPr/>
          <a:lstStyle/>
          <a:p>
            <a:fld id="{EE2556C5-CE8C-6547-B838-EA80C61A4AF7}" type="slidenum">
              <a:rPr lang="en-US" smtClean="0"/>
              <a:t>20</a:t>
            </a:fld>
            <a:endParaRPr lang="en-US" dirty="0"/>
          </a:p>
        </p:txBody>
      </p:sp>
      <p:pic>
        <p:nvPicPr>
          <p:cNvPr id="5" name="Picture 4"/>
          <p:cNvPicPr>
            <a:picLocks noChangeAspect="1"/>
          </p:cNvPicPr>
          <p:nvPr/>
        </p:nvPicPr>
        <p:blipFill>
          <a:blip r:embed="rId2"/>
          <a:stretch>
            <a:fillRect/>
          </a:stretch>
        </p:blipFill>
        <p:spPr>
          <a:xfrm>
            <a:off x="533400" y="1237615"/>
            <a:ext cx="3784600" cy="1701800"/>
          </a:xfrm>
          <a:prstGeom prst="rect">
            <a:avLst/>
          </a:prstGeom>
        </p:spPr>
      </p:pic>
      <p:sp>
        <p:nvSpPr>
          <p:cNvPr id="6" name="Text Box 5"/>
          <p:cNvSpPr txBox="1"/>
          <p:nvPr/>
        </p:nvSpPr>
        <p:spPr>
          <a:xfrm>
            <a:off x="5481955" y="1385570"/>
            <a:ext cx="3559810" cy="3108960"/>
          </a:xfrm>
          <a:prstGeom prst="rect">
            <a:avLst/>
          </a:prstGeom>
          <a:noFill/>
        </p:spPr>
        <p:txBody>
          <a:bodyPr wrap="square" rtlCol="0" anchor="t">
            <a:spAutoFit/>
          </a:bodyPr>
          <a:lstStyle/>
          <a:p>
            <a:r>
              <a:rPr lang="en-US"/>
              <a:t>　　一个强化学习的代理可能包含一个或多个下述的组成：</a:t>
            </a:r>
          </a:p>
          <a:p>
            <a:endParaRPr lang="en-US"/>
          </a:p>
          <a:p>
            <a:r>
              <a:rPr lang="en-US"/>
              <a:t>　　策略：代理的行为函数</a:t>
            </a:r>
          </a:p>
          <a:p>
            <a:endParaRPr lang="en-US"/>
          </a:p>
          <a:p>
            <a:r>
              <a:rPr lang="en-US"/>
              <a:t>　　价值函数 （Value function）：评价一个状态或者行为的好坏及其程度</a:t>
            </a:r>
          </a:p>
          <a:p>
            <a:endParaRPr lang="en-US"/>
          </a:p>
          <a:p>
            <a:r>
              <a:rPr lang="en-US"/>
              <a:t>　　模型（Model）：代理对环境的表征</a:t>
            </a:r>
          </a:p>
        </p:txBody>
      </p:sp>
      <p:sp>
        <p:nvSpPr>
          <p:cNvPr id="7" name="Text Box 6"/>
          <p:cNvSpPr txBox="1"/>
          <p:nvPr/>
        </p:nvSpPr>
        <p:spPr>
          <a:xfrm>
            <a:off x="250190" y="3203575"/>
            <a:ext cx="4864100" cy="1737360"/>
          </a:xfrm>
          <a:prstGeom prst="rect">
            <a:avLst/>
          </a:prstGeom>
          <a:noFill/>
        </p:spPr>
        <p:txBody>
          <a:bodyPr wrap="square" rtlCol="0" anchor="t">
            <a:spAutoFit/>
          </a:bodyPr>
          <a:lstStyle/>
          <a:p>
            <a:r>
              <a:rPr lang="en-US"/>
              <a:t>　　策略指的是代理的行为，它是从状态到行为的映射。包括确定策略和随机策略。</a:t>
            </a:r>
          </a:p>
          <a:p>
            <a:endParaRPr lang="en-US"/>
          </a:p>
          <a:p>
            <a:r>
              <a:rPr lang="en-US"/>
              <a:t>　　确定策略：a =π（s）</a:t>
            </a:r>
          </a:p>
          <a:p>
            <a:endParaRPr lang="en-US"/>
          </a:p>
          <a:p>
            <a:r>
              <a:rPr lang="en-US"/>
              <a:t>　　随机策略：π（a|s）= P[a|s]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70865"/>
          </a:xfrm>
        </p:spPr>
        <p:txBody>
          <a:bodyPr>
            <a:normAutofit/>
          </a:bodyPr>
          <a:lstStyle/>
          <a:p>
            <a:r>
              <a:rPr lang="x-none" altLang="en-US"/>
              <a:t>Value Function</a:t>
            </a:r>
          </a:p>
        </p:txBody>
      </p:sp>
      <p:sp>
        <p:nvSpPr>
          <p:cNvPr id="4" name="Slide Number Placeholder 3"/>
          <p:cNvSpPr>
            <a:spLocks noGrp="1"/>
          </p:cNvSpPr>
          <p:nvPr>
            <p:ph type="sldNum" sz="quarter" idx="12"/>
          </p:nvPr>
        </p:nvSpPr>
        <p:spPr/>
        <p:txBody>
          <a:bodyPr/>
          <a:lstStyle/>
          <a:p>
            <a:fld id="{EE2556C5-CE8C-6547-B838-EA80C61A4AF7}" type="slidenum">
              <a:rPr lang="en-US" smtClean="0"/>
              <a:t>21</a:t>
            </a:fld>
            <a:endParaRPr lang="en-US" dirty="0"/>
          </a:p>
        </p:txBody>
      </p:sp>
      <p:pic>
        <p:nvPicPr>
          <p:cNvPr id="5" name="Picture 4"/>
          <p:cNvPicPr>
            <a:picLocks noChangeAspect="1"/>
          </p:cNvPicPr>
          <p:nvPr/>
        </p:nvPicPr>
        <p:blipFill>
          <a:blip r:embed="rId2"/>
          <a:stretch>
            <a:fillRect/>
          </a:stretch>
        </p:blipFill>
        <p:spPr>
          <a:xfrm>
            <a:off x="462915" y="1322070"/>
            <a:ext cx="4881880" cy="3391535"/>
          </a:xfrm>
          <a:prstGeom prst="rect">
            <a:avLst/>
          </a:prstGeom>
        </p:spPr>
      </p:pic>
      <p:sp>
        <p:nvSpPr>
          <p:cNvPr id="6" name="Text Box 5"/>
          <p:cNvSpPr txBox="1"/>
          <p:nvPr/>
        </p:nvSpPr>
        <p:spPr>
          <a:xfrm>
            <a:off x="5727700" y="1466850"/>
            <a:ext cx="2540000" cy="2835910"/>
          </a:xfrm>
          <a:prstGeom prst="rect">
            <a:avLst/>
          </a:prstGeom>
          <a:noFill/>
        </p:spPr>
        <p:txBody>
          <a:bodyPr wrap="square" rtlCol="0" anchor="t">
            <a:spAutoFit/>
          </a:bodyPr>
          <a:lstStyle/>
          <a:p>
            <a:r>
              <a:rPr lang="en-US"/>
              <a:t>Q 价值函数表示奖励总值的期望。表示在给定一个策略π，贴现因子γ，和状态 s 下，执行动作 a，获得奖励的综合的期望是多少？</a:t>
            </a:r>
          </a:p>
          <a:p>
            <a:endParaRPr lang="en-US"/>
          </a:p>
          <a:p>
            <a:r>
              <a:rPr lang="en-US"/>
              <a:t>Q 价值函数还能够分解为上图描述的贝尔曼方程。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97535"/>
          </a:xfrm>
        </p:spPr>
        <p:txBody>
          <a:bodyPr>
            <a:normAutofit/>
          </a:bodyPr>
          <a:lstStyle/>
          <a:p>
            <a:r>
              <a:rPr lang="x-none" altLang="en-US"/>
              <a:t>Optimal Value Functions</a:t>
            </a:r>
          </a:p>
        </p:txBody>
      </p:sp>
      <p:sp>
        <p:nvSpPr>
          <p:cNvPr id="4" name="Slide Number Placeholder 3"/>
          <p:cNvSpPr>
            <a:spLocks noGrp="1"/>
          </p:cNvSpPr>
          <p:nvPr>
            <p:ph type="sldNum" sz="quarter" idx="12"/>
          </p:nvPr>
        </p:nvSpPr>
        <p:spPr/>
        <p:txBody>
          <a:bodyPr/>
          <a:lstStyle/>
          <a:p>
            <a:fld id="{EE2556C5-CE8C-6547-B838-EA80C61A4AF7}" type="slidenum">
              <a:rPr lang="en-US" smtClean="0"/>
              <a:t>22</a:t>
            </a:fld>
            <a:endParaRPr lang="en-US" dirty="0"/>
          </a:p>
        </p:txBody>
      </p:sp>
      <p:pic>
        <p:nvPicPr>
          <p:cNvPr id="5" name="Picture 4"/>
          <p:cNvPicPr>
            <a:picLocks noChangeAspect="1"/>
          </p:cNvPicPr>
          <p:nvPr/>
        </p:nvPicPr>
        <p:blipFill>
          <a:blip r:embed="rId2"/>
          <a:stretch>
            <a:fillRect/>
          </a:stretch>
        </p:blipFill>
        <p:spPr>
          <a:xfrm>
            <a:off x="526415" y="1183005"/>
            <a:ext cx="4703445" cy="3833495"/>
          </a:xfrm>
          <a:prstGeom prst="rect">
            <a:avLst/>
          </a:prstGeom>
        </p:spPr>
      </p:pic>
      <p:sp>
        <p:nvSpPr>
          <p:cNvPr id="6" name="Text Box 5"/>
          <p:cNvSpPr txBox="1"/>
          <p:nvPr/>
        </p:nvSpPr>
        <p:spPr>
          <a:xfrm>
            <a:off x="5727700" y="1576070"/>
            <a:ext cx="2540000" cy="1737360"/>
          </a:xfrm>
          <a:prstGeom prst="rect">
            <a:avLst/>
          </a:prstGeom>
          <a:noFill/>
        </p:spPr>
        <p:txBody>
          <a:bodyPr wrap="square" rtlCol="0" anchor="t">
            <a:spAutoFit/>
          </a:bodyPr>
          <a:lstStyle/>
          <a:p>
            <a:r>
              <a:rPr lang="en-US"/>
              <a:t>　　优化价值函数就是使得价值函数达到可实现的最大值。以此为条件就会得到整个问题的最优解，以及相应的最优策略π*。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13410"/>
          </a:xfrm>
        </p:spPr>
        <p:txBody>
          <a:bodyPr/>
          <a:lstStyle/>
          <a:p>
            <a:r>
              <a:rPr lang="x-none" altLang="en-US"/>
              <a:t>Model in RL</a:t>
            </a:r>
          </a:p>
        </p:txBody>
      </p:sp>
      <p:sp>
        <p:nvSpPr>
          <p:cNvPr id="4" name="Slide Number Placeholder 3"/>
          <p:cNvSpPr>
            <a:spLocks noGrp="1"/>
          </p:cNvSpPr>
          <p:nvPr>
            <p:ph type="sldNum" sz="quarter" idx="12"/>
          </p:nvPr>
        </p:nvSpPr>
        <p:spPr/>
        <p:txBody>
          <a:bodyPr/>
          <a:lstStyle/>
          <a:p>
            <a:fld id="{EE2556C5-CE8C-6547-B838-EA80C61A4AF7}" type="slidenum">
              <a:rPr lang="en-US" smtClean="0"/>
              <a:t>23</a:t>
            </a:fld>
            <a:endParaRPr lang="en-US" dirty="0"/>
          </a:p>
        </p:txBody>
      </p:sp>
      <p:pic>
        <p:nvPicPr>
          <p:cNvPr id="5" name="Picture 4"/>
          <p:cNvPicPr>
            <a:picLocks noChangeAspect="1"/>
          </p:cNvPicPr>
          <p:nvPr/>
        </p:nvPicPr>
        <p:blipFill>
          <a:blip r:embed="rId2"/>
          <a:stretch>
            <a:fillRect/>
          </a:stretch>
        </p:blipFill>
        <p:spPr>
          <a:xfrm>
            <a:off x="452755" y="1330325"/>
            <a:ext cx="5359400" cy="3552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70865"/>
          </a:xfrm>
        </p:spPr>
        <p:txBody>
          <a:bodyPr>
            <a:normAutofit/>
          </a:bodyPr>
          <a:lstStyle/>
          <a:p>
            <a:r>
              <a:rPr lang="x-none" altLang="en-US"/>
              <a:t>Approaches to RL</a:t>
            </a:r>
          </a:p>
        </p:txBody>
      </p:sp>
      <p:sp>
        <p:nvSpPr>
          <p:cNvPr id="4" name="Slide Number Placeholder 3"/>
          <p:cNvSpPr>
            <a:spLocks noGrp="1"/>
          </p:cNvSpPr>
          <p:nvPr>
            <p:ph type="sldNum" sz="quarter" idx="12"/>
          </p:nvPr>
        </p:nvSpPr>
        <p:spPr/>
        <p:txBody>
          <a:bodyPr/>
          <a:lstStyle/>
          <a:p>
            <a:fld id="{EE2556C5-CE8C-6547-B838-EA80C61A4AF7}" type="slidenum">
              <a:rPr lang="en-US" smtClean="0"/>
              <a:t>24</a:t>
            </a:fld>
            <a:endParaRPr lang="en-US" dirty="0"/>
          </a:p>
        </p:txBody>
      </p:sp>
      <p:pic>
        <p:nvPicPr>
          <p:cNvPr id="5" name="Picture 4"/>
          <p:cNvPicPr>
            <a:picLocks noChangeAspect="1"/>
          </p:cNvPicPr>
          <p:nvPr/>
        </p:nvPicPr>
        <p:blipFill>
          <a:blip r:embed="rId2"/>
          <a:stretch>
            <a:fillRect/>
          </a:stretch>
        </p:blipFill>
        <p:spPr>
          <a:xfrm>
            <a:off x="466725" y="1364615"/>
            <a:ext cx="4754245" cy="3249295"/>
          </a:xfrm>
          <a:prstGeom prst="rect">
            <a:avLst/>
          </a:prstGeom>
        </p:spPr>
      </p:pic>
      <p:sp>
        <p:nvSpPr>
          <p:cNvPr id="6" name="Text Box 5"/>
          <p:cNvSpPr txBox="1"/>
          <p:nvPr/>
        </p:nvSpPr>
        <p:spPr>
          <a:xfrm>
            <a:off x="5228590" y="1367155"/>
            <a:ext cx="3644900" cy="3291840"/>
          </a:xfrm>
          <a:prstGeom prst="rect">
            <a:avLst/>
          </a:prstGeom>
          <a:noFill/>
        </p:spPr>
        <p:txBody>
          <a:bodyPr wrap="square" rtlCol="0" anchor="t">
            <a:spAutoFit/>
          </a:bodyPr>
          <a:lstStyle/>
          <a:p>
            <a:r>
              <a:rPr lang="en-US" sz="1400"/>
              <a:t>　　有三种实现强化学习的途径，分别基于不同的原则。即：基于价值的强化学习，基于策略的强化学习，以及基于模型的强化学习。</a:t>
            </a:r>
          </a:p>
          <a:p>
            <a:endParaRPr lang="en-US" sz="1400"/>
          </a:p>
          <a:p>
            <a:r>
              <a:rPr lang="en-US" sz="1400"/>
              <a:t>　　基于价值的强化学习，需要估计 Q 价值函数的最大值 Q*，这是在任意策略下能够得到的最大 Q 价值函数。</a:t>
            </a:r>
          </a:p>
          <a:p>
            <a:endParaRPr lang="en-US" sz="1400"/>
          </a:p>
          <a:p>
            <a:r>
              <a:rPr lang="en-US" sz="1400"/>
              <a:t>　　基于策略的强化学习，直接搜索最佳的策略π*，这将得到能够最大化未来奖励的策略π*。</a:t>
            </a:r>
          </a:p>
          <a:p>
            <a:endParaRPr lang="en-US" sz="1400"/>
          </a:p>
          <a:p>
            <a:r>
              <a:rPr lang="en-US" sz="1400"/>
              <a:t>　　基于模型的强化学习，构建一个环境的模型，用模型进行诸如前向搜索的规划。</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652145"/>
          </a:xfrm>
        </p:spPr>
        <p:txBody>
          <a:bodyPr>
            <a:normAutofit/>
          </a:bodyPr>
          <a:lstStyle/>
          <a:p>
            <a:r>
              <a:rPr lang="en-US" sz="3000"/>
              <a:t>深度强化学习（Deep Reinforcement Learning）</a:t>
            </a:r>
          </a:p>
        </p:txBody>
      </p:sp>
      <p:sp>
        <p:nvSpPr>
          <p:cNvPr id="4" name="Slide Number Placeholder 3"/>
          <p:cNvSpPr>
            <a:spLocks noGrp="1"/>
          </p:cNvSpPr>
          <p:nvPr>
            <p:ph type="sldNum" sz="quarter" idx="12"/>
          </p:nvPr>
        </p:nvSpPr>
        <p:spPr/>
        <p:txBody>
          <a:bodyPr/>
          <a:lstStyle/>
          <a:p>
            <a:fld id="{EE2556C5-CE8C-6547-B838-EA80C61A4AF7}" type="slidenum">
              <a:rPr lang="en-US" smtClean="0"/>
              <a:t>25</a:t>
            </a:fld>
            <a:endParaRPr lang="en-US" dirty="0"/>
          </a:p>
        </p:txBody>
      </p:sp>
      <p:sp>
        <p:nvSpPr>
          <p:cNvPr id="5" name="Text Box 4"/>
          <p:cNvSpPr txBox="1"/>
          <p:nvPr/>
        </p:nvSpPr>
        <p:spPr>
          <a:xfrm>
            <a:off x="560705" y="1347470"/>
            <a:ext cx="8216265" cy="914400"/>
          </a:xfrm>
          <a:prstGeom prst="rect">
            <a:avLst/>
          </a:prstGeom>
          <a:noFill/>
        </p:spPr>
        <p:txBody>
          <a:bodyPr wrap="square" rtlCol="0" anchor="t">
            <a:spAutoFit/>
          </a:bodyPr>
          <a:lstStyle/>
          <a:p>
            <a:r>
              <a:rPr lang="en-US"/>
              <a:t>将强化学习和深度学习结合在一起，我们寻求一个能够解决任何人类级别任务的代理。强化学习定义了优化的目标，深度学习给出了运行机制——表征问题的方式以及解决问题的方式。</a:t>
            </a:r>
          </a:p>
        </p:txBody>
      </p:sp>
      <p:sp>
        <p:nvSpPr>
          <p:cNvPr id="6" name="Text Box 5"/>
          <p:cNvSpPr txBox="1"/>
          <p:nvPr/>
        </p:nvSpPr>
        <p:spPr>
          <a:xfrm>
            <a:off x="673100" y="2447925"/>
            <a:ext cx="5735320" cy="1463040"/>
          </a:xfrm>
          <a:prstGeom prst="rect">
            <a:avLst/>
          </a:prstGeom>
          <a:noFill/>
        </p:spPr>
        <p:txBody>
          <a:bodyPr wrap="square" rtlCol="0" anchor="t">
            <a:spAutoFit/>
          </a:bodyPr>
          <a:lstStyle/>
          <a:p>
            <a:r>
              <a:rPr lang="en-US"/>
              <a:t>用深度神经网络来代表</a:t>
            </a:r>
          </a:p>
          <a:p>
            <a:pPr lvl="0"/>
            <a:r>
              <a:rPr lang="x-none" altLang="en-US"/>
              <a:t>* </a:t>
            </a:r>
            <a:r>
              <a:rPr lang="en-US"/>
              <a:t>价值函数</a:t>
            </a:r>
          </a:p>
          <a:p>
            <a:pPr lvl="0"/>
            <a:r>
              <a:rPr lang="x-none" altLang="en-US"/>
              <a:t>* </a:t>
            </a:r>
            <a:r>
              <a:rPr lang="en-US"/>
              <a:t>策略</a:t>
            </a:r>
          </a:p>
          <a:p>
            <a:pPr lvl="0"/>
            <a:r>
              <a:rPr lang="x-none" altLang="en-US"/>
              <a:t>* </a:t>
            </a:r>
            <a:r>
              <a:rPr lang="en-US"/>
              <a:t>模型</a:t>
            </a:r>
          </a:p>
          <a:p>
            <a:r>
              <a:rPr lang="en-US"/>
              <a:t>用随机梯度下降来优化损失函数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26110"/>
          </a:xfrm>
        </p:spPr>
        <p:txBody>
          <a:bodyPr/>
          <a:lstStyle/>
          <a:p>
            <a:r>
              <a:rPr lang="en-US"/>
              <a:t>基于价值的深度强化学习</a:t>
            </a:r>
          </a:p>
        </p:txBody>
      </p:sp>
      <p:sp>
        <p:nvSpPr>
          <p:cNvPr id="4" name="Slide Number Placeholder 3"/>
          <p:cNvSpPr>
            <a:spLocks noGrp="1"/>
          </p:cNvSpPr>
          <p:nvPr>
            <p:ph type="sldNum" sz="quarter" idx="12"/>
          </p:nvPr>
        </p:nvSpPr>
        <p:spPr/>
        <p:txBody>
          <a:bodyPr/>
          <a:lstStyle/>
          <a:p>
            <a:fld id="{EE2556C5-CE8C-6547-B838-EA80C61A4AF7}" type="slidenum">
              <a:rPr lang="en-US" smtClean="0"/>
              <a:t>26</a:t>
            </a:fld>
            <a:endParaRPr lang="en-US" dirty="0"/>
          </a:p>
        </p:txBody>
      </p:sp>
      <p:sp>
        <p:nvSpPr>
          <p:cNvPr id="5" name="Text Box 4"/>
          <p:cNvSpPr txBox="1"/>
          <p:nvPr/>
        </p:nvSpPr>
        <p:spPr>
          <a:xfrm>
            <a:off x="536575" y="1276985"/>
            <a:ext cx="8250555" cy="641350"/>
          </a:xfrm>
          <a:prstGeom prst="rect">
            <a:avLst/>
          </a:prstGeom>
          <a:noFill/>
        </p:spPr>
        <p:txBody>
          <a:bodyPr wrap="square" rtlCol="0" anchor="t">
            <a:spAutoFit/>
          </a:bodyPr>
          <a:lstStyle/>
          <a:p>
            <a:r>
              <a:rPr lang="en-US"/>
              <a:t>基于价值的深度强化学习的基本思想就是建立一个价值函数的表示，我们称之为 Q 函数。</a:t>
            </a:r>
          </a:p>
        </p:txBody>
      </p:sp>
      <p:pic>
        <p:nvPicPr>
          <p:cNvPr id="6" name="Picture 5"/>
          <p:cNvPicPr>
            <a:picLocks noChangeAspect="1"/>
          </p:cNvPicPr>
          <p:nvPr/>
        </p:nvPicPr>
        <p:blipFill>
          <a:blip r:embed="rId2"/>
          <a:stretch>
            <a:fillRect/>
          </a:stretch>
        </p:blipFill>
        <p:spPr>
          <a:xfrm>
            <a:off x="589280" y="2266950"/>
            <a:ext cx="4364990" cy="2482850"/>
          </a:xfrm>
          <a:prstGeom prst="rect">
            <a:avLst/>
          </a:prstGeom>
        </p:spPr>
      </p:pic>
      <p:sp>
        <p:nvSpPr>
          <p:cNvPr id="3" name="Text Box 2"/>
          <p:cNvSpPr txBox="1"/>
          <p:nvPr/>
        </p:nvSpPr>
        <p:spPr>
          <a:xfrm>
            <a:off x="5151755" y="2259330"/>
            <a:ext cx="2540000" cy="2286000"/>
          </a:xfrm>
          <a:prstGeom prst="rect">
            <a:avLst/>
          </a:prstGeom>
          <a:noFill/>
        </p:spPr>
        <p:txBody>
          <a:bodyPr wrap="square" rtlCol="0" anchor="t">
            <a:spAutoFit/>
          </a:bodyPr>
          <a:lstStyle/>
          <a:p>
            <a:r>
              <a:rPr lang="en-US" sz="1200"/>
              <a:t>　　其中：</a:t>
            </a:r>
          </a:p>
          <a:p>
            <a:endParaRPr lang="en-US" sz="1200"/>
          </a:p>
          <a:p>
            <a:r>
              <a:rPr lang="en-US" sz="1200"/>
              <a:t>　　s =状态</a:t>
            </a:r>
          </a:p>
          <a:p>
            <a:endParaRPr lang="en-US" sz="1200"/>
          </a:p>
          <a:p>
            <a:r>
              <a:rPr lang="en-US" sz="1200"/>
              <a:t>　　a =动作</a:t>
            </a:r>
          </a:p>
          <a:p>
            <a:endParaRPr lang="en-US" sz="1200"/>
          </a:p>
          <a:p>
            <a:r>
              <a:rPr lang="en-US" sz="1200"/>
              <a:t>　　w =权值</a:t>
            </a:r>
          </a:p>
          <a:p>
            <a:endParaRPr lang="en-US" sz="1200"/>
          </a:p>
          <a:p>
            <a:r>
              <a:rPr lang="en-US" sz="1200"/>
              <a:t>　　正如我们在上边图片中看到的一样，基本上就是一个黑盒子，将状态和动作作为输入，并输出 Q 和一些权值参数。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43890"/>
          </a:xfrm>
        </p:spPr>
        <p:txBody>
          <a:bodyPr/>
          <a:lstStyle/>
          <a:p>
            <a:r>
              <a:rPr lang="en-US"/>
              <a:t>基于价值的深度强化学习</a:t>
            </a:r>
          </a:p>
        </p:txBody>
      </p:sp>
      <p:sp>
        <p:nvSpPr>
          <p:cNvPr id="4" name="Slide Number Placeholder 3"/>
          <p:cNvSpPr>
            <a:spLocks noGrp="1"/>
          </p:cNvSpPr>
          <p:nvPr>
            <p:ph type="sldNum" sz="quarter" idx="12"/>
          </p:nvPr>
        </p:nvSpPr>
        <p:spPr/>
        <p:txBody>
          <a:bodyPr/>
          <a:lstStyle/>
          <a:p>
            <a:fld id="{EE2556C5-CE8C-6547-B838-EA80C61A4AF7}" type="slidenum">
              <a:rPr lang="en-US" smtClean="0"/>
              <a:t>27</a:t>
            </a:fld>
            <a:endParaRPr lang="en-US" dirty="0"/>
          </a:p>
        </p:txBody>
      </p:sp>
      <p:pic>
        <p:nvPicPr>
          <p:cNvPr id="7" name="Picture 6"/>
          <p:cNvPicPr>
            <a:picLocks noChangeAspect="1"/>
          </p:cNvPicPr>
          <p:nvPr/>
        </p:nvPicPr>
        <p:blipFill>
          <a:blip r:embed="rId2"/>
          <a:stretch>
            <a:fillRect/>
          </a:stretch>
        </p:blipFill>
        <p:spPr>
          <a:xfrm>
            <a:off x="563880" y="1353185"/>
            <a:ext cx="3676015" cy="3317875"/>
          </a:xfrm>
          <a:prstGeom prst="rect">
            <a:avLst/>
          </a:prstGeom>
        </p:spPr>
      </p:pic>
      <p:sp>
        <p:nvSpPr>
          <p:cNvPr id="9" name="Text Box 8"/>
          <p:cNvSpPr txBox="1"/>
          <p:nvPr/>
        </p:nvSpPr>
        <p:spPr>
          <a:xfrm>
            <a:off x="4816475" y="1464310"/>
            <a:ext cx="3850640" cy="3383280"/>
          </a:xfrm>
          <a:prstGeom prst="rect">
            <a:avLst/>
          </a:prstGeom>
          <a:noFill/>
        </p:spPr>
        <p:txBody>
          <a:bodyPr wrap="square" rtlCol="0" anchor="t">
            <a:spAutoFit/>
          </a:bodyPr>
          <a:lstStyle/>
          <a:p>
            <a:r>
              <a:rPr lang="en-US" sz="1200"/>
              <a:t>等号右边作为优化的目标。现在逐步解释这个算法：将左侧的内容移到等号右边。</a:t>
            </a:r>
          </a:p>
          <a:p>
            <a:endParaRPr lang="en-US" sz="1200"/>
          </a:p>
          <a:p>
            <a:r>
              <a:rPr lang="en-US" sz="1200"/>
              <a:t>　　随后我们用随机梯度下降的方法去最小化最小均方差 （MSE），一般这个方法在优化的过程中都会奏效的。如果每一个状态和动作都有一个单独的值，那么在这个方法下，价值函数会收敛到一个最优值。不幸的是，由于我们使用的是神经网络，会有两个问题出现：</a:t>
            </a:r>
          </a:p>
          <a:p>
            <a:endParaRPr lang="en-US" sz="1200"/>
          </a:p>
          <a:p>
            <a:r>
              <a:rPr lang="en-US" sz="1200"/>
              <a:t>　　采样之间的相关性：加入我是一个四处走动的机器人，通过实际数据来学习。我将算法中的每一步视为采取行动的状态，如此一来，这些状态和动作就会和上一次执行的动作非常接近。也就是说，我们采取的方法中存在很强的相关性。</a:t>
            </a:r>
          </a:p>
          <a:p>
            <a:endParaRPr lang="en-US" sz="1200"/>
          </a:p>
          <a:p>
            <a:r>
              <a:rPr lang="en-US" sz="1200"/>
              <a:t>　　我们从中学习到的目标依赖于目标本身，因此这些都是非平稳的动态。正是由于非平稳动态的存在，我们的近似函数会螺旋式失控，并且导致我们的算法崩溃。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88645"/>
          </a:xfrm>
        </p:spPr>
        <p:txBody>
          <a:bodyPr>
            <a:normAutofit/>
          </a:bodyPr>
          <a:lstStyle/>
          <a:p>
            <a:r>
              <a:rPr lang="en-US"/>
              <a:t>基于价值的深度强化学习</a:t>
            </a:r>
          </a:p>
        </p:txBody>
      </p:sp>
      <p:sp>
        <p:nvSpPr>
          <p:cNvPr id="4" name="Slide Number Placeholder 3"/>
          <p:cNvSpPr>
            <a:spLocks noGrp="1"/>
          </p:cNvSpPr>
          <p:nvPr>
            <p:ph type="sldNum" sz="quarter" idx="12"/>
          </p:nvPr>
        </p:nvSpPr>
        <p:spPr/>
        <p:txBody>
          <a:bodyPr/>
          <a:lstStyle/>
          <a:p>
            <a:fld id="{EE2556C5-CE8C-6547-B838-EA80C61A4AF7}" type="slidenum">
              <a:rPr lang="en-US" smtClean="0"/>
              <a:t>28</a:t>
            </a:fld>
            <a:endParaRPr lang="en-US" dirty="0"/>
          </a:p>
        </p:txBody>
      </p:sp>
      <p:sp>
        <p:nvSpPr>
          <p:cNvPr id="3" name="Text Box 2"/>
          <p:cNvSpPr txBox="1"/>
          <p:nvPr/>
        </p:nvSpPr>
        <p:spPr>
          <a:xfrm>
            <a:off x="473075" y="1169035"/>
            <a:ext cx="8339455" cy="306070"/>
          </a:xfrm>
          <a:prstGeom prst="rect">
            <a:avLst/>
          </a:prstGeom>
          <a:noFill/>
        </p:spPr>
        <p:txBody>
          <a:bodyPr wrap="square" rtlCol="0" anchor="t">
            <a:spAutoFit/>
          </a:bodyPr>
          <a:lstStyle/>
          <a:p>
            <a:r>
              <a:rPr lang="en-US" sz="1400"/>
              <a:t>为了实现稳定的深度强化学习，我们引入的第一个方法是被称为 DQN 的深度强化网络。</a:t>
            </a:r>
          </a:p>
        </p:txBody>
      </p:sp>
      <p:pic>
        <p:nvPicPr>
          <p:cNvPr id="5" name="Picture 4"/>
          <p:cNvPicPr>
            <a:picLocks noChangeAspect="1"/>
          </p:cNvPicPr>
          <p:nvPr/>
        </p:nvPicPr>
        <p:blipFill>
          <a:blip r:embed="rId2"/>
          <a:stretch>
            <a:fillRect/>
          </a:stretch>
        </p:blipFill>
        <p:spPr>
          <a:xfrm>
            <a:off x="564515" y="1577975"/>
            <a:ext cx="3632200" cy="3276600"/>
          </a:xfrm>
          <a:prstGeom prst="rect">
            <a:avLst/>
          </a:prstGeom>
        </p:spPr>
      </p:pic>
      <p:sp>
        <p:nvSpPr>
          <p:cNvPr id="6" name="Text Box 5"/>
          <p:cNvSpPr txBox="1"/>
          <p:nvPr/>
        </p:nvSpPr>
        <p:spPr>
          <a:xfrm>
            <a:off x="4504055" y="1651635"/>
            <a:ext cx="4516120" cy="1921510"/>
          </a:xfrm>
          <a:prstGeom prst="rect">
            <a:avLst/>
          </a:prstGeom>
          <a:noFill/>
        </p:spPr>
        <p:txBody>
          <a:bodyPr wrap="square" rtlCol="0" anchor="t">
            <a:spAutoFit/>
          </a:bodyPr>
          <a:lstStyle/>
          <a:p>
            <a:r>
              <a:rPr lang="en-US" sz="1200"/>
              <a:t>　　Atari 中的 DQN</a:t>
            </a:r>
          </a:p>
          <a:p>
            <a:endParaRPr lang="en-US" sz="1200"/>
          </a:p>
          <a:p>
            <a:r>
              <a:rPr lang="en-US" sz="1200"/>
              <a:t>　　从状态 s 中端对端地学习 Q 价值函数Q（s，a）。</a:t>
            </a:r>
          </a:p>
          <a:p>
            <a:endParaRPr lang="en-US" sz="1200"/>
          </a:p>
          <a:p>
            <a:r>
              <a:rPr lang="en-US" sz="1200"/>
              <a:t>　　输入状态 s 是最近 4 帧的原始像素组成的堆栈</a:t>
            </a:r>
          </a:p>
          <a:p>
            <a:endParaRPr lang="en-US" sz="1200"/>
          </a:p>
          <a:p>
            <a:r>
              <a:rPr lang="en-US" sz="1200"/>
              <a:t>　　输出的 Q 价值函数 Q（s，a） 用于 18个操纵杆/按钮的位置</a:t>
            </a:r>
          </a:p>
          <a:p>
            <a:endParaRPr lang="en-US" sz="1200"/>
          </a:p>
          <a:p>
            <a:r>
              <a:rPr lang="en-US" sz="1200"/>
              <a:t>　　奖励就是每一步动作所对应的得分的变化</a:t>
            </a:r>
          </a:p>
        </p:txBody>
      </p:sp>
      <p:pic>
        <p:nvPicPr>
          <p:cNvPr id="7" name="Picture 6"/>
          <p:cNvPicPr>
            <a:picLocks noChangeAspect="1"/>
          </p:cNvPicPr>
          <p:nvPr/>
        </p:nvPicPr>
        <p:blipFill>
          <a:blip r:embed="rId3"/>
          <a:stretch>
            <a:fillRect/>
          </a:stretch>
        </p:blipFill>
        <p:spPr>
          <a:xfrm>
            <a:off x="4741545" y="3712210"/>
            <a:ext cx="3551555" cy="11068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26110"/>
          </a:xfrm>
        </p:spPr>
        <p:txBody>
          <a:bodyPr/>
          <a:lstStyle/>
          <a:p>
            <a:r>
              <a:rPr lang="en-US"/>
              <a:t>基于价值的深度强化学习</a:t>
            </a:r>
          </a:p>
        </p:txBody>
      </p:sp>
      <p:sp>
        <p:nvSpPr>
          <p:cNvPr id="4" name="Slide Number Placeholder 3"/>
          <p:cNvSpPr>
            <a:spLocks noGrp="1"/>
          </p:cNvSpPr>
          <p:nvPr>
            <p:ph type="sldNum" sz="quarter" idx="12"/>
          </p:nvPr>
        </p:nvSpPr>
        <p:spPr/>
        <p:txBody>
          <a:bodyPr/>
          <a:lstStyle/>
          <a:p>
            <a:fld id="{EE2556C5-CE8C-6547-B838-EA80C61A4AF7}" type="slidenum">
              <a:rPr lang="en-US" smtClean="0"/>
              <a:t>29</a:t>
            </a:fld>
            <a:endParaRPr lang="en-US" dirty="0"/>
          </a:p>
        </p:txBody>
      </p:sp>
      <p:sp>
        <p:nvSpPr>
          <p:cNvPr id="8" name="Text Box 7"/>
          <p:cNvSpPr txBox="1"/>
          <p:nvPr/>
        </p:nvSpPr>
        <p:spPr>
          <a:xfrm>
            <a:off x="510540" y="1185545"/>
            <a:ext cx="8351520" cy="458470"/>
          </a:xfrm>
          <a:prstGeom prst="rect">
            <a:avLst/>
          </a:prstGeom>
          <a:noFill/>
        </p:spPr>
        <p:txBody>
          <a:bodyPr wrap="square" rtlCol="0" anchor="t">
            <a:spAutoFit/>
          </a:bodyPr>
          <a:lstStyle/>
          <a:p>
            <a:r>
              <a:rPr lang="en-US" sz="1000"/>
              <a:t>双深度 Q 网络（Double DQN）</a:t>
            </a:r>
            <a:r>
              <a:rPr lang="x-none" altLang="en-US" sz="1000"/>
              <a:t>: </a:t>
            </a:r>
            <a:r>
              <a:rPr lang="en-US" sz="1200"/>
              <a:t>两个深度 Q 网络把评价动作的方式分解为两个路径。一个深度 Q 网络用来选择动作，另一个用来评价动作，这在实践中确实很有帮助。</a:t>
            </a:r>
          </a:p>
        </p:txBody>
      </p:sp>
      <p:pic>
        <p:nvPicPr>
          <p:cNvPr id="9" name="Picture 8"/>
          <p:cNvPicPr>
            <a:picLocks noChangeAspect="1"/>
          </p:cNvPicPr>
          <p:nvPr/>
        </p:nvPicPr>
        <p:blipFill>
          <a:blip r:embed="rId2"/>
          <a:stretch>
            <a:fillRect/>
          </a:stretch>
        </p:blipFill>
        <p:spPr>
          <a:xfrm>
            <a:off x="525780" y="1805305"/>
            <a:ext cx="4207510" cy="2890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EE2556C5-CE8C-6547-B838-EA80C61A4AF7}" type="slidenum">
              <a:rPr lang="en-US" smtClean="0"/>
              <a:t>3</a:t>
            </a:fld>
            <a:endParaRPr lang="en-US" dirty="0"/>
          </a:p>
        </p:txBody>
      </p:sp>
      <p:sp>
        <p:nvSpPr>
          <p:cNvPr id="10" name="Title 1"/>
          <p:cNvSpPr>
            <a:spLocks noGrp="1"/>
          </p:cNvSpPr>
          <p:nvPr>
            <p:ph type="title"/>
          </p:nvPr>
        </p:nvSpPr>
        <p:spPr/>
        <p:txBody>
          <a:bodyPr/>
          <a:lstStyle/>
          <a:p>
            <a:r>
              <a:rPr lang="en-US" altLang="zh-CN" sz="2400" dirty="0" smtClean="0"/>
              <a:t>Categories of Machine Learning and Problem Domain</a:t>
            </a:r>
            <a:endParaRPr lang="en-US" sz="2400" dirty="0"/>
          </a:p>
        </p:txBody>
      </p:sp>
      <p:sp>
        <p:nvSpPr>
          <p:cNvPr id="11" name="Content Placeholder 2"/>
          <p:cNvSpPr>
            <a:spLocks noGrp="1"/>
          </p:cNvSpPr>
          <p:nvPr>
            <p:ph sz="quarter" idx="13"/>
          </p:nvPr>
        </p:nvSpPr>
        <p:spPr/>
        <p:txBody>
          <a:bodyPr/>
          <a:lstStyle/>
          <a:p>
            <a:pPr lvl="1"/>
            <a:r>
              <a:rPr lang="en-US" altLang="zh-CN" dirty="0" smtClean="0"/>
              <a:t>Supervised Learning</a:t>
            </a:r>
            <a:endParaRPr lang="en-US" sz="1800" dirty="0" smtClean="0"/>
          </a:p>
          <a:p>
            <a:pPr lvl="2"/>
            <a:r>
              <a:rPr lang="en-US" altLang="zh-CN" dirty="0" smtClean="0"/>
              <a:t>Classification and Regression</a:t>
            </a:r>
            <a:r>
              <a:rPr lang="en-US" sz="1600" dirty="0" smtClean="0"/>
              <a:t> </a:t>
            </a:r>
            <a:endParaRPr lang="en-US" sz="1600" dirty="0"/>
          </a:p>
          <a:p>
            <a:pPr lvl="1"/>
            <a:r>
              <a:rPr lang="en-US" dirty="0" smtClean="0"/>
              <a:t>Non-supervised Learning</a:t>
            </a:r>
          </a:p>
          <a:p>
            <a:pPr lvl="2"/>
            <a:r>
              <a:rPr lang="en-US" altLang="zh-CN" sz="1600" dirty="0" smtClean="0"/>
              <a:t>Clustering and Reduce Dimensionality</a:t>
            </a:r>
            <a:endParaRPr lang="en-US" sz="1600" dirty="0" smtClean="0"/>
          </a:p>
          <a:p>
            <a:pPr lvl="1"/>
            <a:r>
              <a:rPr lang="en-US" dirty="0" smtClean="0"/>
              <a:t>Reinforcement Learning</a:t>
            </a:r>
          </a:p>
          <a:p>
            <a:pPr lvl="2"/>
            <a:r>
              <a:rPr lang="en-US" altLang="zh-CN" sz="1600" dirty="0" smtClean="0"/>
              <a:t>Autonomous Control, Dynamic </a:t>
            </a:r>
            <a:r>
              <a:rPr lang="en-US" altLang="zh-CN" dirty="0" smtClean="0"/>
              <a:t>Predication </a:t>
            </a:r>
            <a:r>
              <a:rPr lang="en-US" altLang="zh-CN" sz="1600" dirty="0" smtClean="0"/>
              <a:t>etc.</a:t>
            </a:r>
            <a:endParaRPr lang="en-US" sz="1600" dirty="0" smtClean="0"/>
          </a:p>
          <a:p>
            <a:pPr lvl="1"/>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18551"/>
          </a:xfrm>
        </p:spPr>
        <p:txBody>
          <a:bodyPr/>
          <a:lstStyle/>
          <a:p>
            <a:r>
              <a:rPr lang="en-US" altLang="zh-CN" dirty="0" smtClean="0"/>
              <a:t>Key Concept in Reinforcement Learning</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t>30</a:t>
            </a:fld>
            <a:endParaRPr lang="en-US" dirty="0"/>
          </a:p>
        </p:txBody>
      </p:sp>
      <p:sp>
        <p:nvSpPr>
          <p:cNvPr id="5" name="TextBox 4"/>
          <p:cNvSpPr txBox="1"/>
          <p:nvPr/>
        </p:nvSpPr>
        <p:spPr>
          <a:xfrm>
            <a:off x="455613" y="883258"/>
            <a:ext cx="6327808" cy="3724096"/>
          </a:xfrm>
          <a:prstGeom prst="rect">
            <a:avLst/>
          </a:prstGeom>
          <a:noFill/>
        </p:spPr>
        <p:txBody>
          <a:bodyPr vert="horz" wrap="square" lIns="0" tIns="0" rIns="0" bIns="0" rtlCol="0">
            <a:spAutoFit/>
          </a:bodyPr>
          <a:lstStyle/>
          <a:p>
            <a:r>
              <a:rPr lang="en-US" sz="1100" dirty="0" smtClean="0">
                <a:solidFill>
                  <a:srgbClr val="003C71"/>
                </a:solidFill>
              </a:rPr>
              <a:t>Differing from other machine learning algorithms that are used to process input data set, and draw out major features  for classification, regression, clustering, and reduce dimensionality, Reinforcement Learning is used to perform autonomous control and dynamic forecast in return way to outside world (i.e. environment).</a:t>
            </a:r>
          </a:p>
          <a:p>
            <a:endParaRPr lang="en-US" sz="1100" dirty="0" smtClean="0">
              <a:solidFill>
                <a:srgbClr val="003C71"/>
              </a:solidFill>
            </a:endParaRPr>
          </a:p>
          <a:p>
            <a:r>
              <a:rPr lang="en-US" sz="1100" dirty="0" smtClean="0">
                <a:solidFill>
                  <a:srgbClr val="003C71"/>
                </a:solidFill>
              </a:rPr>
              <a:t>Roles in Reinforcement Learning</a:t>
            </a:r>
          </a:p>
          <a:p>
            <a:pPr marL="171450" indent="-171450">
              <a:buFont typeface="Wingdings" panose="05000000000000000000" charset="2"/>
              <a:buChar char="q"/>
            </a:pPr>
            <a:r>
              <a:rPr lang="en-US" sz="1100" dirty="0" smtClean="0">
                <a:solidFill>
                  <a:srgbClr val="003C71"/>
                </a:solidFill>
              </a:rPr>
              <a:t>Agent: the actor;</a:t>
            </a:r>
          </a:p>
          <a:p>
            <a:pPr marL="171450" indent="-171450">
              <a:buFont typeface="Wingdings" panose="05000000000000000000" charset="2"/>
              <a:buChar char="q"/>
            </a:pPr>
            <a:r>
              <a:rPr lang="en-US" sz="1100" dirty="0" smtClean="0">
                <a:solidFill>
                  <a:srgbClr val="003C71"/>
                </a:solidFill>
              </a:rPr>
              <a:t>Environment: the set of system state.</a:t>
            </a:r>
          </a:p>
          <a:p>
            <a:endParaRPr lang="en-US" sz="1100" dirty="0" smtClean="0">
              <a:solidFill>
                <a:srgbClr val="003C71"/>
              </a:solidFill>
            </a:endParaRPr>
          </a:p>
          <a:p>
            <a:r>
              <a:rPr lang="en-US" sz="1100" dirty="0" smtClean="0">
                <a:solidFill>
                  <a:srgbClr val="003C71"/>
                </a:solidFill>
              </a:rPr>
              <a:t>Major Character of Reinforcement Learning</a:t>
            </a:r>
          </a:p>
          <a:p>
            <a:pPr marL="171450" indent="-171450">
              <a:buFont typeface="Wingdings" panose="05000000000000000000" charset="2"/>
              <a:buChar char="q"/>
            </a:pPr>
            <a:r>
              <a:rPr lang="en-US" sz="1100" dirty="0" smtClean="0">
                <a:solidFill>
                  <a:srgbClr val="003C71"/>
                </a:solidFill>
              </a:rPr>
              <a:t>“Trail-and-Error” to find out the optimized Policies to bring about best/optimized accumulated Reward. Policy is the map between State and Action, generally, it should be a possibility of certain action ‘a’ under certain state ‘s’;</a:t>
            </a:r>
          </a:p>
          <a:p>
            <a:pPr marL="171450" indent="-171450">
              <a:buFont typeface="Wingdings" panose="05000000000000000000" charset="2"/>
              <a:buChar char="q"/>
            </a:pPr>
            <a:r>
              <a:rPr lang="en-US" sz="1100" dirty="0" smtClean="0">
                <a:solidFill>
                  <a:srgbClr val="003C71"/>
                </a:solidFill>
              </a:rPr>
              <a:t>Delay Reward, the future reward is estimated by stochastic evaluation of future executing policies described in Action-Value function (i.e. Table);</a:t>
            </a:r>
          </a:p>
          <a:p>
            <a:pPr marL="171450" indent="-171450">
              <a:buFont typeface="Wingdings" panose="05000000000000000000" charset="2"/>
              <a:buChar char="q"/>
            </a:pPr>
            <a:r>
              <a:rPr lang="en-US" sz="1100" dirty="0" smtClean="0">
                <a:solidFill>
                  <a:srgbClr val="003C71"/>
                </a:solidFill>
              </a:rPr>
              <a:t>Discrete time, discrete observations, and discrete actions.</a:t>
            </a:r>
          </a:p>
          <a:p>
            <a:endParaRPr lang="en-US" sz="1100" dirty="0" smtClean="0">
              <a:solidFill>
                <a:srgbClr val="003C71"/>
              </a:solidFill>
            </a:endParaRPr>
          </a:p>
          <a:p>
            <a:r>
              <a:rPr lang="en-US" sz="1100" dirty="0" smtClean="0">
                <a:solidFill>
                  <a:srgbClr val="003C71"/>
                </a:solidFill>
              </a:rPr>
              <a:t>Training Method</a:t>
            </a:r>
          </a:p>
          <a:p>
            <a:pPr marL="171450" indent="-171450">
              <a:buFont typeface="Wingdings" panose="05000000000000000000" charset="2"/>
              <a:buChar char="q"/>
            </a:pPr>
            <a:r>
              <a:rPr lang="en-US" sz="1100" dirty="0" smtClean="0">
                <a:solidFill>
                  <a:srgbClr val="003C71"/>
                </a:solidFill>
              </a:rPr>
              <a:t>Iterate Policy and State with State-Reward to evolve State-Value function, and Action-State Value function to get max value of Action-State Value function under any initial state;</a:t>
            </a:r>
          </a:p>
          <a:p>
            <a:pPr marL="171450" indent="-171450">
              <a:buFont typeface="Wingdings" panose="05000000000000000000" charset="2"/>
              <a:buChar char="q"/>
            </a:pPr>
            <a:r>
              <a:rPr lang="en-US" sz="1100" dirty="0" smtClean="0">
                <a:solidFill>
                  <a:srgbClr val="003C71"/>
                </a:solidFill>
              </a:rPr>
              <a:t>State-Reward defines the rule of game, i.e. system of reward and penalty; Q-Table (the result of evolved State-Value function, and Action-State Value function) is the intelligence of Agent.</a:t>
            </a:r>
          </a:p>
        </p:txBody>
      </p:sp>
      <p:pic>
        <p:nvPicPr>
          <p:cNvPr id="1026" name="Picture 2" descr="http://pic2.zhimg.com/v2-2619185353068c655c3a169f0fee74f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351" y="3424136"/>
            <a:ext cx="2206797" cy="12451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72351" y="2658890"/>
            <a:ext cx="2133601" cy="246221"/>
          </a:xfrm>
          <a:prstGeom prst="rect">
            <a:avLst/>
          </a:prstGeom>
          <a:noFill/>
        </p:spPr>
        <p:txBody>
          <a:bodyPr vert="horz" wrap="square" lIns="0" tIns="0" rIns="0" bIns="0" rtlCol="0">
            <a:spAutoFit/>
          </a:bodyPr>
          <a:lstStyle/>
          <a:p>
            <a:r>
              <a:rPr lang="en-US" sz="800" dirty="0" smtClean="0">
                <a:solidFill>
                  <a:srgbClr val="003C71"/>
                </a:solidFill>
              </a:rPr>
              <a:t>Relation between State-Value function Action-State Value function</a:t>
            </a:r>
          </a:p>
        </p:txBody>
      </p:sp>
      <p:pic>
        <p:nvPicPr>
          <p:cNvPr id="1028" name="Picture 4" descr="q_{\pi}(s,a) = R_s^a + \gamma \sum_{s'\in S}P_{ss'}^a \sum_{a' \in A}\pi(a'|s')q_{\pi}(s',a') = R_s^a+\gamma \sum_{s' \in S} P_{ss'}^a v_{\p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351" y="3060970"/>
            <a:ext cx="2206797" cy="2080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71909"/>
          </a:xfrm>
        </p:spPr>
        <p:txBody>
          <a:bodyPr/>
          <a:lstStyle/>
          <a:p>
            <a:r>
              <a:rPr lang="en-US" altLang="zh-CN" dirty="0" smtClean="0"/>
              <a:t>Reinforcement Learning Algorithm Map</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t>31</a:t>
            </a:fld>
            <a:endParaRPr lang="en-US" dirty="0"/>
          </a:p>
        </p:txBody>
      </p:sp>
      <p:pic>
        <p:nvPicPr>
          <p:cNvPr id="6" name="Picture 5" descr="http://img.blog.csdn.net/20161104090831562?watermark/2/text/aHR0cDovL2Jsb2cuY3Nkbi5uZXQv/font/5a6L5L2T/fontsize/400/fill/I0JBQkFCMA==/dissolve/70/gravity/Center"/>
          <p:cNvPicPr/>
          <p:nvPr/>
        </p:nvPicPr>
        <p:blipFill>
          <a:blip r:embed="rId2">
            <a:extLst>
              <a:ext uri="{28A0092B-C50C-407E-A947-70E740481C1C}">
                <a14:useLocalDpi xmlns:a14="http://schemas.microsoft.com/office/drawing/2010/main" val="0"/>
              </a:ext>
            </a:extLst>
          </a:blip>
          <a:srcRect/>
          <a:stretch>
            <a:fillRect/>
          </a:stretch>
        </p:blipFill>
        <p:spPr bwMode="auto">
          <a:xfrm>
            <a:off x="455613" y="946826"/>
            <a:ext cx="8294492" cy="3411165"/>
          </a:xfrm>
          <a:prstGeom prst="rect">
            <a:avLst/>
          </a:prstGeom>
          <a:noFill/>
          <a:ln>
            <a:noFill/>
          </a:ln>
        </p:spPr>
      </p:pic>
      <p:sp>
        <p:nvSpPr>
          <p:cNvPr id="3" name="TextBox 2"/>
          <p:cNvSpPr txBox="1"/>
          <p:nvPr/>
        </p:nvSpPr>
        <p:spPr>
          <a:xfrm>
            <a:off x="403733" y="4421911"/>
            <a:ext cx="7248693" cy="169277"/>
          </a:xfrm>
          <a:prstGeom prst="rect">
            <a:avLst/>
          </a:prstGeom>
          <a:noFill/>
        </p:spPr>
        <p:txBody>
          <a:bodyPr vert="horz" wrap="square" lIns="0" tIns="0" rIns="0" bIns="0" rtlCol="0">
            <a:spAutoFit/>
          </a:bodyPr>
          <a:lstStyle/>
          <a:p>
            <a:r>
              <a:rPr lang="en-US" sz="1100" dirty="0">
                <a:solidFill>
                  <a:srgbClr val="003C71"/>
                </a:solidFill>
              </a:rPr>
              <a:t>Quote: http://blog.csdn.net/ikerpeng/article/details/53031551</a:t>
            </a:r>
            <a:endParaRPr lang="en-US" sz="1100" dirty="0" smtClean="0">
              <a:solidFill>
                <a:srgbClr val="003C7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Reinforcement Learning Application Scenerio</a:t>
            </a:r>
          </a:p>
        </p:txBody>
      </p:sp>
      <p:sp>
        <p:nvSpPr>
          <p:cNvPr id="4" name="Slide Number Placeholder 3"/>
          <p:cNvSpPr>
            <a:spLocks noGrp="1"/>
          </p:cNvSpPr>
          <p:nvPr>
            <p:ph type="sldNum" sz="quarter" idx="12"/>
          </p:nvPr>
        </p:nvSpPr>
        <p:spPr/>
        <p:txBody>
          <a:bodyPr/>
          <a:lstStyle/>
          <a:p>
            <a:fld id="{EE2556C5-CE8C-6547-B838-EA80C61A4AF7}" type="slidenum">
              <a:rPr lang="en-US" smtClean="0"/>
              <a:t>32</a:t>
            </a:fld>
            <a:endParaRPr lang="en-US" dirty="0"/>
          </a:p>
        </p:txBody>
      </p:sp>
      <p:pic>
        <p:nvPicPr>
          <p:cNvPr id="5" name="Picture 4"/>
          <p:cNvPicPr>
            <a:picLocks noChangeAspect="1"/>
          </p:cNvPicPr>
          <p:nvPr/>
        </p:nvPicPr>
        <p:blipFill>
          <a:blip r:embed="rId2"/>
          <a:stretch>
            <a:fillRect/>
          </a:stretch>
        </p:blipFill>
        <p:spPr>
          <a:xfrm>
            <a:off x="540385" y="1196340"/>
            <a:ext cx="5514975" cy="3808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93010"/>
          </a:xfrm>
        </p:spPr>
        <p:txBody>
          <a:bodyPr/>
          <a:lstStyle/>
          <a:p>
            <a:r>
              <a:rPr lang="en-US" altLang="zh-CN" dirty="0" smtClean="0"/>
              <a:t>Most Used Algorithms in Reinforcement Learning</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t>33</a:t>
            </a:fld>
            <a:endParaRPr lang="en-US" dirty="0"/>
          </a:p>
        </p:txBody>
      </p:sp>
      <p:sp>
        <p:nvSpPr>
          <p:cNvPr id="6" name="TextBox 5"/>
          <p:cNvSpPr txBox="1"/>
          <p:nvPr/>
        </p:nvSpPr>
        <p:spPr>
          <a:xfrm>
            <a:off x="455613" y="1139482"/>
            <a:ext cx="6548301" cy="2539157"/>
          </a:xfrm>
          <a:prstGeom prst="rect">
            <a:avLst/>
          </a:prstGeom>
          <a:noFill/>
        </p:spPr>
        <p:txBody>
          <a:bodyPr vert="horz" wrap="square" lIns="0" tIns="0" rIns="0" bIns="0" rtlCol="0">
            <a:spAutoFit/>
          </a:bodyPr>
          <a:lstStyle/>
          <a:p>
            <a:pPr marL="171450" indent="-171450">
              <a:buFont typeface="Wingdings" panose="05000000000000000000" charset="2"/>
              <a:buChar char="q"/>
            </a:pPr>
            <a:r>
              <a:rPr lang="en-US" sz="1100" dirty="0" smtClean="0">
                <a:solidFill>
                  <a:srgbClr val="003C71"/>
                </a:solidFill>
              </a:rPr>
              <a:t>Dynamic Programming method</a:t>
            </a:r>
          </a:p>
          <a:p>
            <a:pPr marL="628650" lvl="1" indent="-171450">
              <a:buFont typeface="Arial" charset="0"/>
              <a:buChar char="•"/>
            </a:pPr>
            <a:r>
              <a:rPr lang="en-US" sz="1100" dirty="0" smtClean="0">
                <a:solidFill>
                  <a:srgbClr val="003C71"/>
                </a:solidFill>
              </a:rPr>
              <a:t>Fully model-based (reward function, state transition probabilities, and fixed policy), execute  policy iteration in policy evaluation and improvement;</a:t>
            </a:r>
          </a:p>
          <a:p>
            <a:pPr marL="628650" lvl="1" indent="-171450">
              <a:buFont typeface="Arial" charset="0"/>
              <a:buChar char="•"/>
            </a:pPr>
            <a:r>
              <a:rPr lang="en-US" sz="1100" dirty="0" smtClean="0">
                <a:solidFill>
                  <a:srgbClr val="003C71"/>
                </a:solidFill>
              </a:rPr>
              <a:t>Traverse for full possibilities to get State-Value and Q-Function, update per step (online mode).</a:t>
            </a:r>
          </a:p>
          <a:p>
            <a:pPr marL="628650" lvl="1" indent="-171450">
              <a:buFont typeface="Arial" charset="0"/>
              <a:buChar char="•"/>
            </a:pPr>
            <a:endParaRPr lang="en-US" sz="1100" dirty="0" smtClean="0">
              <a:solidFill>
                <a:srgbClr val="003C71"/>
              </a:solidFill>
            </a:endParaRPr>
          </a:p>
          <a:p>
            <a:pPr marL="171450" indent="-171450">
              <a:buFont typeface="Wingdings" panose="05000000000000000000" charset="2"/>
              <a:buChar char="q"/>
            </a:pPr>
            <a:r>
              <a:rPr lang="en-US" sz="1100" dirty="0" smtClean="0">
                <a:solidFill>
                  <a:srgbClr val="003C71"/>
                </a:solidFill>
              </a:rPr>
              <a:t>Monte Carlo method</a:t>
            </a:r>
          </a:p>
          <a:p>
            <a:pPr marL="628650" lvl="1" indent="-171450">
              <a:buFont typeface="Arial" charset="0"/>
              <a:buChar char="•"/>
            </a:pPr>
            <a:r>
              <a:rPr lang="en-US" sz="1100" dirty="0" smtClean="0">
                <a:solidFill>
                  <a:srgbClr val="003C71"/>
                </a:solidFill>
              </a:rPr>
              <a:t>Model-free, learning from samples and calculate an approximate optimized Q-Function for a  specific state independently,  episode-based (batch mode).</a:t>
            </a:r>
          </a:p>
          <a:p>
            <a:pPr marL="628650" lvl="1" indent="-171450">
              <a:buFont typeface="Arial" charset="0"/>
              <a:buChar char="•"/>
            </a:pPr>
            <a:endParaRPr lang="en-US" sz="1100" dirty="0" smtClean="0">
              <a:solidFill>
                <a:srgbClr val="003C71"/>
              </a:solidFill>
            </a:endParaRPr>
          </a:p>
          <a:p>
            <a:pPr marL="171450" indent="-171450">
              <a:buFont typeface="Wingdings" panose="05000000000000000000" charset="2"/>
              <a:buChar char="q"/>
            </a:pPr>
            <a:r>
              <a:rPr lang="en-US" sz="1100" dirty="0" smtClean="0">
                <a:solidFill>
                  <a:srgbClr val="003C71"/>
                </a:solidFill>
              </a:rPr>
              <a:t>Temporal Difference method</a:t>
            </a:r>
          </a:p>
          <a:p>
            <a:pPr marL="628650" lvl="1" indent="-171450">
              <a:buFont typeface="Arial" charset="0"/>
              <a:buChar char="•"/>
            </a:pPr>
            <a:r>
              <a:rPr lang="en-US" sz="1100" dirty="0" smtClean="0">
                <a:solidFill>
                  <a:srgbClr val="003C71"/>
                </a:solidFill>
              </a:rPr>
              <a:t>Step-based update (online mode), model-free.</a:t>
            </a:r>
          </a:p>
          <a:p>
            <a:pPr marL="628650" lvl="1" indent="-171450">
              <a:buFont typeface="Arial" charset="0"/>
              <a:buChar char="•"/>
            </a:pPr>
            <a:r>
              <a:rPr lang="en-US" sz="1100" dirty="0" smtClean="0">
                <a:solidFill>
                  <a:srgbClr val="003C71"/>
                </a:solidFill>
              </a:rPr>
              <a:t>Q-Learning (Demo: test4tf_qLearning.py, test4qLearningRun.py, test4n_armedBanditProblem.py)</a:t>
            </a:r>
          </a:p>
          <a:p>
            <a:pPr marL="628650" lvl="1" indent="-171450">
              <a:buFont typeface="Arial" charset="0"/>
              <a:buChar char="•"/>
            </a:pPr>
            <a:r>
              <a:rPr lang="en-US" sz="1100" dirty="0" err="1" smtClean="0">
                <a:solidFill>
                  <a:srgbClr val="003C71"/>
                </a:solidFill>
              </a:rPr>
              <a:t>Sarsa</a:t>
            </a:r>
            <a:endParaRPr lang="en-US" sz="1100" dirty="0" smtClean="0">
              <a:solidFill>
                <a:srgbClr val="003C71"/>
              </a:solidFill>
            </a:endParaRPr>
          </a:p>
          <a:p>
            <a:endParaRPr lang="en-US" sz="1100" dirty="0" smtClean="0">
              <a:solidFill>
                <a:srgbClr val="003C71"/>
              </a:solidFill>
            </a:endParaRPr>
          </a:p>
        </p:txBody>
      </p:sp>
      <p:sp>
        <p:nvSpPr>
          <p:cNvPr id="7" name="TextBox 6"/>
          <p:cNvSpPr txBox="1"/>
          <p:nvPr/>
        </p:nvSpPr>
        <p:spPr>
          <a:xfrm>
            <a:off x="455613" y="3715971"/>
            <a:ext cx="5225340" cy="1015663"/>
          </a:xfrm>
          <a:prstGeom prst="rect">
            <a:avLst/>
          </a:prstGeom>
          <a:noFill/>
        </p:spPr>
        <p:txBody>
          <a:bodyPr vert="horz" wrap="square" lIns="0" tIns="0" rIns="0" bIns="0" rtlCol="0">
            <a:spAutoFit/>
          </a:bodyPr>
          <a:lstStyle/>
          <a:p>
            <a:r>
              <a:rPr lang="en-US" sz="1100" dirty="0" smtClean="0">
                <a:solidFill>
                  <a:srgbClr val="003C71"/>
                </a:solidFill>
              </a:rPr>
              <a:t>Reference &amp; Quote Resources: </a:t>
            </a:r>
          </a:p>
          <a:p>
            <a:r>
              <a:rPr lang="en-US" sz="1100" dirty="0" smtClean="0">
                <a:solidFill>
                  <a:srgbClr val="003C71"/>
                </a:solidFill>
                <a:hlinkClick r:id="rId2"/>
              </a:rPr>
              <a:t>https</a:t>
            </a:r>
            <a:r>
              <a:rPr lang="en-US" sz="1100" dirty="0">
                <a:solidFill>
                  <a:srgbClr val="003C71"/>
                </a:solidFill>
                <a:hlinkClick r:id="rId2"/>
              </a:rPr>
              <a:t>://</a:t>
            </a:r>
            <a:r>
              <a:rPr lang="en-US" sz="1100" dirty="0" smtClean="0">
                <a:solidFill>
                  <a:srgbClr val="003C71"/>
                </a:solidFill>
                <a:hlinkClick r:id="rId2"/>
              </a:rPr>
              <a:t>github.com/stone8oy/deepRL/tree/resource</a:t>
            </a:r>
            <a:endParaRPr lang="en-US" sz="1100" dirty="0" smtClean="0">
              <a:solidFill>
                <a:srgbClr val="003C71"/>
              </a:solidFill>
            </a:endParaRPr>
          </a:p>
          <a:p>
            <a:r>
              <a:rPr lang="en-US" sz="1100" dirty="0"/>
              <a:t>﻿Reinforcement Learning-An </a:t>
            </a:r>
            <a:r>
              <a:rPr lang="en-US" sz="1100" dirty="0" smtClean="0"/>
              <a:t>Introduction</a:t>
            </a:r>
          </a:p>
          <a:p>
            <a:r>
              <a:rPr lang="en-US" sz="1100" dirty="0"/>
              <a:t>﻿Algorithms for Reinforcement </a:t>
            </a:r>
            <a:r>
              <a:rPr lang="en-US" sz="1100" dirty="0" smtClean="0"/>
              <a:t>Learning</a:t>
            </a:r>
          </a:p>
          <a:p>
            <a:r>
              <a:rPr lang="en-US" sz="1100" dirty="0"/>
              <a:t>﻿Reinforcement Learning </a:t>
            </a:r>
            <a:r>
              <a:rPr lang="en-US" sz="1100" dirty="0" smtClean="0"/>
              <a:t>State-of-the-Art</a:t>
            </a:r>
          </a:p>
          <a:p>
            <a:r>
              <a:rPr lang="en-US" sz="1100" dirty="0"/>
              <a:t>﻿Recent Advances in Reinforcement Learning</a:t>
            </a:r>
            <a:endParaRPr lang="en-US" sz="1100" dirty="0" smtClean="0">
              <a:solidFill>
                <a:srgbClr val="003C7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Inception Module</a:t>
            </a:r>
          </a:p>
        </p:txBody>
      </p:sp>
      <p:sp>
        <p:nvSpPr>
          <p:cNvPr id="3" name="Content Placeholder 2"/>
          <p:cNvSpPr>
            <a:spLocks noGrp="1"/>
          </p:cNvSpPr>
          <p:nvPr>
            <p:ph sz="quarter" idx="13"/>
          </p:nvPr>
        </p:nvSpPr>
        <p:spPr/>
        <p:txBody>
          <a:bodyPr/>
          <a:lstStyle/>
          <a:p>
            <a:r>
              <a:rPr lang="x-none" altLang="en-US"/>
              <a:t>Background</a:t>
            </a:r>
          </a:p>
          <a:p>
            <a:pPr lvl="1"/>
            <a:r>
              <a:rPr lang="x-none" altLang="en-US"/>
              <a:t>Inception Module architecture allows the model to recover both local feature via smaller convolutions and high abstracted features with larger convolutions</a:t>
            </a:r>
          </a:p>
        </p:txBody>
      </p:sp>
      <p:sp>
        <p:nvSpPr>
          <p:cNvPr id="4" name="Slide Number Placeholder 3"/>
          <p:cNvSpPr>
            <a:spLocks noGrp="1"/>
          </p:cNvSpPr>
          <p:nvPr>
            <p:ph type="sldNum" sz="quarter" idx="12"/>
          </p:nvPr>
        </p:nvSpPr>
        <p:spPr/>
        <p:txBody>
          <a:bodyPr/>
          <a:lstStyle/>
          <a:p>
            <a:fld id="{EE2556C5-CE8C-6547-B838-EA80C61A4AF7}" type="slidenum">
              <a:rPr lang="en-US" smtClean="0"/>
              <a:t>34</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p>
        </p:txBody>
      </p:sp>
      <p:sp>
        <p:nvSpPr>
          <p:cNvPr id="4" name="Slide Number Placeholder 3"/>
          <p:cNvSpPr>
            <a:spLocks noGrp="1"/>
          </p:cNvSpPr>
          <p:nvPr>
            <p:ph type="sldNum" sz="quarter" idx="12"/>
          </p:nvPr>
        </p:nvSpPr>
        <p:spPr/>
        <p:txBody>
          <a:bodyPr/>
          <a:lstStyle/>
          <a:p>
            <a:fld id="{EE2556C5-CE8C-6547-B838-EA80C61A4AF7}" type="slidenum">
              <a:rPr lang="en-US" smtClean="0"/>
              <a:t>35</a:t>
            </a:fld>
            <a:endParaRPr lang="en-US" dirty="0"/>
          </a:p>
        </p:txBody>
      </p:sp>
      <p:sp>
        <p:nvSpPr>
          <p:cNvPr id="5" name="Text Box 4"/>
          <p:cNvSpPr txBox="1"/>
          <p:nvPr/>
        </p:nvSpPr>
        <p:spPr>
          <a:xfrm>
            <a:off x="475615" y="1179195"/>
            <a:ext cx="8305165" cy="274320"/>
          </a:xfrm>
          <a:prstGeom prst="rect">
            <a:avLst/>
          </a:prstGeom>
          <a:noFill/>
        </p:spPr>
        <p:txBody>
          <a:bodyPr wrap="square" rtlCol="0" anchor="t">
            <a:spAutoFit/>
          </a:bodyPr>
          <a:lstStyle/>
          <a:p>
            <a:r>
              <a:rPr lang="en-US" sz="1200"/>
              <a:t>Remove all packages marked as rc by dpkg</a:t>
            </a:r>
          </a:p>
        </p:txBody>
      </p:sp>
      <p:sp>
        <p:nvSpPr>
          <p:cNvPr id="6" name="Text Box 5"/>
          <p:cNvSpPr txBox="1"/>
          <p:nvPr/>
        </p:nvSpPr>
        <p:spPr>
          <a:xfrm>
            <a:off x="450850" y="1626235"/>
            <a:ext cx="4972685" cy="822960"/>
          </a:xfrm>
          <a:prstGeom prst="rect">
            <a:avLst/>
          </a:prstGeom>
          <a:noFill/>
        </p:spPr>
        <p:txBody>
          <a:bodyPr wrap="square" rtlCol="0" anchor="t">
            <a:spAutoFit/>
          </a:bodyPr>
          <a:lstStyle/>
          <a:p>
            <a:r>
              <a:rPr lang="en-US" sz="600" dirty="0"/>
              <a:t>$ </a:t>
            </a:r>
            <a:r>
              <a:rPr lang="en-US" sz="600" dirty="0" err="1"/>
              <a:t>dpkg</a:t>
            </a:r>
            <a:r>
              <a:rPr lang="en-US" sz="600" dirty="0"/>
              <a:t> --list |grep "^</a:t>
            </a:r>
            <a:r>
              <a:rPr lang="en-US" sz="600" dirty="0" err="1"/>
              <a:t>rc</a:t>
            </a:r>
            <a:r>
              <a:rPr lang="en-US" sz="600" dirty="0"/>
              <a:t>"</a:t>
            </a:r>
          </a:p>
          <a:p>
            <a:r>
              <a:rPr lang="en-US" sz="600" dirty="0" err="1"/>
              <a:t>rc</a:t>
            </a:r>
            <a:r>
              <a:rPr lang="en-US" sz="600" dirty="0"/>
              <a:t>  </a:t>
            </a:r>
            <a:r>
              <a:rPr lang="en-US" sz="600" dirty="0" err="1"/>
              <a:t>bsh</a:t>
            </a:r>
            <a:r>
              <a:rPr lang="en-US" sz="600" dirty="0"/>
              <a:t>                                             2.0b4-10ubuntu2                                 Java scripting environment (</a:t>
            </a:r>
            <a:r>
              <a:rPr lang="en-US" sz="600" dirty="0" err="1"/>
              <a:t>BeanShell</a:t>
            </a:r>
            <a:r>
              <a:rPr lang="en-US" sz="600" dirty="0"/>
              <a:t>) </a:t>
            </a:r>
            <a:r>
              <a:rPr lang="en-US" sz="600" dirty="0" err="1"/>
              <a:t>Versi</a:t>
            </a:r>
            <a:endParaRPr lang="en-US" sz="600" dirty="0"/>
          </a:p>
          <a:p>
            <a:r>
              <a:rPr lang="en-US" sz="600" dirty="0" err="1"/>
              <a:t>rc</a:t>
            </a:r>
            <a:r>
              <a:rPr lang="en-US" sz="600" dirty="0"/>
              <a:t>  </a:t>
            </a:r>
            <a:r>
              <a:rPr lang="en-US" sz="600" dirty="0" err="1"/>
              <a:t>devicekit</a:t>
            </a:r>
            <a:r>
              <a:rPr lang="en-US" sz="600" dirty="0"/>
              <a:t>-disks                                 007-2ubuntu6                                    abstraction for enumerating block devices</a:t>
            </a:r>
          </a:p>
          <a:p>
            <a:r>
              <a:rPr lang="en-US" sz="600" dirty="0" err="1"/>
              <a:t>rc</a:t>
            </a:r>
            <a:r>
              <a:rPr lang="en-US" sz="600" dirty="0"/>
              <a:t>  </a:t>
            </a:r>
            <a:r>
              <a:rPr lang="en-US" sz="600" dirty="0" err="1"/>
              <a:t>devicekit</a:t>
            </a:r>
            <a:r>
              <a:rPr lang="en-US" sz="600" dirty="0"/>
              <a:t>-power                                 011-1ubuntu2                                    abstraction for power management</a:t>
            </a:r>
          </a:p>
          <a:p>
            <a:r>
              <a:rPr lang="en-US" sz="600" dirty="0" err="1"/>
              <a:t>rc</a:t>
            </a:r>
            <a:r>
              <a:rPr lang="en-US" sz="600" dirty="0"/>
              <a:t>  </a:t>
            </a:r>
            <a:r>
              <a:rPr lang="en-US" sz="600" dirty="0" err="1"/>
              <a:t>dvipdfmx</a:t>
            </a:r>
            <a:r>
              <a:rPr lang="en-US" sz="600" dirty="0"/>
              <a:t>                                        1:20090115-1.2                                  A DVI to PDF translator with CJK support</a:t>
            </a:r>
          </a:p>
          <a:p>
            <a:r>
              <a:rPr lang="en-US" sz="600" dirty="0" err="1"/>
              <a:t>rc</a:t>
            </a:r>
            <a:r>
              <a:rPr lang="en-US" sz="600" dirty="0"/>
              <a:t>  gnome-blackjack                                 1:2.28.0-0ubuntu3                               Blackjack casino card game</a:t>
            </a:r>
          </a:p>
          <a:p>
            <a:r>
              <a:rPr lang="en-US" sz="600" dirty="0" err="1"/>
              <a:t>rc</a:t>
            </a:r>
            <a:r>
              <a:rPr lang="en-US" sz="600" dirty="0"/>
              <a:t>  groovy                                          1.6.4-4ubuntu2                                  Agile dynamic language for the Java Virtual </a:t>
            </a:r>
          </a:p>
          <a:p>
            <a:r>
              <a:rPr lang="en-US" sz="600" dirty="0" err="1"/>
              <a:t>rc</a:t>
            </a:r>
            <a:r>
              <a:rPr lang="en-US" sz="600" dirty="0"/>
              <a:t>  </a:t>
            </a:r>
            <a:r>
              <a:rPr lang="en-US" sz="600" dirty="0" err="1"/>
              <a:t>kdepim</a:t>
            </a:r>
            <a:r>
              <a:rPr lang="en-US" sz="600" dirty="0"/>
              <a:t>-runtime-data                             4:4.3.2-0ubuntu1                                shared data files for the KDE 4 base runtime</a:t>
            </a:r>
          </a:p>
        </p:txBody>
      </p:sp>
      <p:sp>
        <p:nvSpPr>
          <p:cNvPr id="7" name="Text Box 6"/>
          <p:cNvSpPr txBox="1"/>
          <p:nvPr/>
        </p:nvSpPr>
        <p:spPr>
          <a:xfrm>
            <a:off x="491490" y="2720975"/>
            <a:ext cx="2540000" cy="822960"/>
          </a:xfrm>
          <a:prstGeom prst="rect">
            <a:avLst/>
          </a:prstGeom>
          <a:noFill/>
        </p:spPr>
        <p:txBody>
          <a:bodyPr wrap="square" rtlCol="0" anchor="t">
            <a:spAutoFit/>
          </a:bodyPr>
          <a:lstStyle/>
          <a:p>
            <a:r>
              <a:rPr lang="en-US" sz="600"/>
              <a:t>$ dpkg --list |grep "^rc" | cut -d " " -f 3</a:t>
            </a:r>
          </a:p>
          <a:p>
            <a:r>
              <a:rPr lang="en-US" sz="600"/>
              <a:t>bsh</a:t>
            </a:r>
          </a:p>
          <a:p>
            <a:r>
              <a:rPr lang="en-US" sz="600"/>
              <a:t>devicekit-disks</a:t>
            </a:r>
          </a:p>
          <a:p>
            <a:r>
              <a:rPr lang="en-US" sz="600"/>
              <a:t>devicekit-power</a:t>
            </a:r>
          </a:p>
          <a:p>
            <a:r>
              <a:rPr lang="en-US" sz="600"/>
              <a:t>dvipdfmx</a:t>
            </a:r>
          </a:p>
          <a:p>
            <a:r>
              <a:rPr lang="en-US" sz="600"/>
              <a:t>gnome-blackjack</a:t>
            </a:r>
          </a:p>
          <a:p>
            <a:r>
              <a:rPr lang="en-US" sz="600"/>
              <a:t>groovy</a:t>
            </a:r>
          </a:p>
          <a:p>
            <a:r>
              <a:rPr lang="en-US" sz="600"/>
              <a:t>kdepim-runtime-data</a:t>
            </a:r>
          </a:p>
        </p:txBody>
      </p:sp>
      <p:sp>
        <p:nvSpPr>
          <p:cNvPr id="8" name="Text Box 7"/>
          <p:cNvSpPr txBox="1"/>
          <p:nvPr/>
        </p:nvSpPr>
        <p:spPr>
          <a:xfrm>
            <a:off x="3760470" y="2798445"/>
            <a:ext cx="4830445" cy="1920240"/>
          </a:xfrm>
          <a:prstGeom prst="rect">
            <a:avLst/>
          </a:prstGeom>
          <a:noFill/>
        </p:spPr>
        <p:txBody>
          <a:bodyPr wrap="square" rtlCol="0" anchor="t">
            <a:spAutoFit/>
          </a:bodyPr>
          <a:lstStyle/>
          <a:p>
            <a:r>
              <a:rPr lang="en-US" sz="600"/>
              <a:t>$ dpkg --list |grep "^rc" | cut -d " " -f 3 | xargs sudo dpkg --purge</a:t>
            </a:r>
          </a:p>
          <a:p>
            <a:endParaRPr lang="en-US" sz="600"/>
          </a:p>
          <a:p>
            <a:r>
              <a:rPr lang="en-US" sz="600"/>
              <a:t>[sudo] password for abcde: </a:t>
            </a:r>
          </a:p>
          <a:p>
            <a:r>
              <a:rPr lang="en-US" sz="600"/>
              <a:t>(Reading database ... 239389 files and directories currently installed.)</a:t>
            </a:r>
          </a:p>
          <a:p>
            <a:r>
              <a:rPr lang="en-US" sz="600"/>
              <a:t>Removing bsh ...</a:t>
            </a:r>
          </a:p>
          <a:p>
            <a:r>
              <a:rPr lang="en-US" sz="600"/>
              <a:t>Purging configuration files for bsh ...</a:t>
            </a:r>
          </a:p>
          <a:p>
            <a:r>
              <a:rPr lang="en-US" sz="600"/>
              <a:t>Removing devicekit-disks ...</a:t>
            </a:r>
          </a:p>
          <a:p>
            <a:r>
              <a:rPr lang="en-US" sz="600"/>
              <a:t>Purging configuration files for devicekit-disks ...</a:t>
            </a:r>
          </a:p>
          <a:p>
            <a:r>
              <a:rPr lang="en-US" sz="600"/>
              <a:t>Removing devicekit-power ...</a:t>
            </a:r>
          </a:p>
          <a:p>
            <a:r>
              <a:rPr lang="en-US" sz="600"/>
              <a:t>Purging configuration files for devicekit-power ...</a:t>
            </a:r>
          </a:p>
          <a:p>
            <a:r>
              <a:rPr lang="en-US" sz="600"/>
              <a:t>dpkg: warning: while removing devicekit-power, directory '/var/lib/DeviceKit-power' not empty so not removed.</a:t>
            </a:r>
          </a:p>
          <a:p>
            <a:r>
              <a:rPr lang="en-US" sz="600"/>
              <a:t>Removing dvipdfmx ...</a:t>
            </a:r>
          </a:p>
          <a:p>
            <a:r>
              <a:rPr lang="en-US" sz="600"/>
              <a:t>Purging configuration files for dvipdfmx ...</a:t>
            </a:r>
          </a:p>
          <a:p>
            <a:r>
              <a:rPr lang="en-US" sz="600"/>
              <a:t>Removing gnome-blackjack ...</a:t>
            </a:r>
          </a:p>
          <a:p>
            <a:r>
              <a:rPr lang="en-US" sz="600"/>
              <a:t>Purging configuration files for gnome-blackjack ...</a:t>
            </a:r>
          </a:p>
          <a:p>
            <a:r>
              <a:rPr lang="en-US" sz="600"/>
              <a:t>Removing groovy ...</a:t>
            </a:r>
          </a:p>
          <a:p>
            <a:r>
              <a:rPr lang="en-US" sz="600"/>
              <a:t>Purging configuration files for groovy ...</a:t>
            </a:r>
          </a:p>
          <a:p>
            <a:r>
              <a:rPr lang="en-US" sz="600"/>
              <a:t>Removing kdepim-runtime-data ...</a:t>
            </a:r>
          </a:p>
          <a:p>
            <a:r>
              <a:rPr lang="en-US" sz="600"/>
              <a:t>Purging configuration files for kdepim-runtime-data ...</a:t>
            </a:r>
          </a:p>
          <a:p>
            <a:r>
              <a:rPr lang="en-US" sz="600"/>
              <a:t>Removing kdepim-runtime-libs4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IPython Notebook的介绍</a:t>
            </a:r>
            <a:br>
              <a:rPr lang="x-none" altLang="en-US"/>
            </a:br>
            <a:r>
              <a:rPr lang="x-none" altLang="en-US" sz="1400"/>
              <a:t>Reference: http://www.cnblogs.com/zhuangzhuang1988/archive/2012/11/19/2777195.html</a:t>
            </a:r>
          </a:p>
        </p:txBody>
      </p:sp>
      <p:sp>
        <p:nvSpPr>
          <p:cNvPr id="3" name="Content Placeholder 2"/>
          <p:cNvSpPr>
            <a:spLocks noGrp="1"/>
          </p:cNvSpPr>
          <p:nvPr>
            <p:ph sz="quarter" idx="13"/>
          </p:nvPr>
        </p:nvSpPr>
        <p:spPr/>
        <p:txBody>
          <a:bodyPr>
            <a:normAutofit fontScale="85000" lnSpcReduction="20000"/>
          </a:bodyPr>
          <a:lstStyle/>
          <a:p>
            <a:r>
              <a:rPr lang="x-none" altLang="en-US"/>
              <a:t>使用</a:t>
            </a:r>
          </a:p>
          <a:p>
            <a:r>
              <a:rPr lang="x-none" altLang="en-US"/>
              <a:t>ipython notebook</a:t>
            </a:r>
          </a:p>
          <a:p>
            <a:r>
              <a:rPr lang="x-none" altLang="en-US"/>
              <a:t>Tips</a:t>
            </a:r>
          </a:p>
          <a:p>
            <a:r>
              <a:rPr lang="x-none" altLang="en-US"/>
              <a:t>MarkDown to write comments</a:t>
            </a:r>
          </a:p>
          <a:p>
            <a:r>
              <a:rPr lang="x-none" altLang="en-US"/>
              <a:t>如果在函数、模块、类后面输入‘?’，按住Ctrl-Entry的话就回跳出帮助文档。</a:t>
            </a:r>
          </a:p>
          <a:p>
            <a:r>
              <a:rPr lang="x-none" altLang="en-US"/>
              <a:t>在网页中输入%matplotlib inline将matplotlib库导入，要显示的图片就可以嵌入到网页中了</a:t>
            </a:r>
          </a:p>
          <a:p>
            <a:r>
              <a:rPr lang="x-none" altLang="en-US"/>
              <a:t>使用ipython nbconvert [.ipynb文件]命令来生成默认格式(html格式)</a:t>
            </a:r>
          </a:p>
          <a:p>
            <a:r>
              <a:rPr lang="x-none" altLang="en-US"/>
              <a:t>还可以使用--to选项来转换为指定的格式，如：</a:t>
            </a:r>
          </a:p>
          <a:p>
            <a:r>
              <a:rPr lang="x-none" altLang="en-US"/>
              <a:t>ipython nbconvert --to latex mynotebook.ipynb</a:t>
            </a:r>
          </a:p>
          <a:p>
            <a:r>
              <a:rPr lang="x-none" altLang="en-US"/>
              <a:t>%load可以从文件或者网址载入代码到一个新的单元中，例如下面载入某个matplotlib的示例程序，并执行</a:t>
            </a:r>
          </a:p>
          <a:p>
            <a:r>
              <a:rPr lang="x-none" altLang="en-US"/>
              <a:t>%load http://matplotlib.org/mpl_examples/pylab_examples/histogram_demo.py</a:t>
            </a:r>
          </a:p>
          <a:p>
            <a:r>
              <a:rPr lang="x-none" altLang="en-US"/>
              <a:t>%prun用于代码的执行性能分析，可以作为行命令和单元命令使用</a:t>
            </a:r>
          </a:p>
        </p:txBody>
      </p:sp>
      <p:sp>
        <p:nvSpPr>
          <p:cNvPr id="4" name="Slide Number Placeholder 3"/>
          <p:cNvSpPr>
            <a:spLocks noGrp="1"/>
          </p:cNvSpPr>
          <p:nvPr>
            <p:ph type="sldNum" sz="quarter" idx="12"/>
          </p:nvPr>
        </p:nvSpPr>
        <p:spPr/>
        <p:txBody>
          <a:bodyPr/>
          <a:lstStyle/>
          <a:p>
            <a:fld id="{EE2556C5-CE8C-6547-B838-EA80C61A4AF7}" type="slidenum">
              <a:rPr lang="en-US" smtClean="0"/>
              <a:t>36</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47040" y="55035"/>
            <a:ext cx="7735147" cy="1415772"/>
          </a:xfrm>
          <a:prstGeom prst="rect">
            <a:avLst/>
          </a:prstGeom>
          <a:noFill/>
        </p:spPr>
        <p:txBody>
          <a:bodyPr wrap="square" rtlCol="0">
            <a:spAutoFit/>
          </a:bodyPr>
          <a:lstStyle/>
          <a:p>
            <a:r>
              <a:rPr lang="en-US" dirty="0" smtClean="0"/>
              <a:t>Download Sites:</a:t>
            </a:r>
          </a:p>
          <a:p>
            <a:r>
              <a:rPr lang="en-US" dirty="0" smtClean="0"/>
              <a:t>https</a:t>
            </a:r>
            <a:r>
              <a:rPr lang="en-US" dirty="0"/>
              <a:t>://github.com/alanz2015/Machine-Learning-Study-Notes</a:t>
            </a:r>
          </a:p>
          <a:p>
            <a:r>
              <a:rPr sz="1000" dirty="0">
                <a:hlinkClick r:id="rId2"/>
              </a:rPr>
              <a:t>http://wubaoguo.com/2016/01/11/%E7%89%88%E6%9C%AC%E6%8E%A7%E5%88%B6/Git%E5%85%A8%E8%A7%A3%E6%9E%90%E4%B9%8B%E8%BF%9C%E7%A8%8B%E4%BB%93%E5%BA%93%E4%BA%A4%E4%BA%92</a:t>
            </a:r>
            <a:r>
              <a:rPr sz="1000" dirty="0" smtClean="0">
                <a:hlinkClick r:id="rId2"/>
              </a:rPr>
              <a:t>/</a:t>
            </a:r>
            <a:endParaRPr lang="en-US" sz="1000" dirty="0" smtClean="0"/>
          </a:p>
          <a:p>
            <a:r>
              <a:rPr lang="en-US" sz="1000" dirty="0"/>
              <a:t>https://github.com/geeeeeeeeek/git-recipes/wiki/5.2-%E4%BB%A3%E7%A0%81%E5%9B%9E%E6%BB%9A%EF%BC%9AReset%E3%80%81Checkout%E3%80%81Revert-%E7%9A%84%E9%80%89%E6%8B%A9</a:t>
            </a:r>
            <a:endParaRPr sz="1000" dirty="0"/>
          </a:p>
        </p:txBody>
      </p:sp>
      <p:sp>
        <p:nvSpPr>
          <p:cNvPr id="4" name="Rectangle 2"/>
          <p:cNvSpPr>
            <a:spLocks noChangeArrowheads="1"/>
          </p:cNvSpPr>
          <p:nvPr/>
        </p:nvSpPr>
        <p:spPr bwMode="auto">
          <a:xfrm>
            <a:off x="125730" y="1762546"/>
            <a:ext cx="3609340" cy="252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charset="0"/>
              </a:rPr>
              <a:t>BKM to fix Python upgrade version from 2.7.x to 3.5.x</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charset="0"/>
              </a:rPr>
              <a: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sudo</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apt-get clean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sudo</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apt-get update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sudo</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apt-get install --reinstall python-minimal python-</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lockfile</a:t>
            </a:r>
            <a:r>
              <a:rPr kumimoji="0" lang="en-US" altLang="en-US" sz="1000" b="0" i="0" u="none" strike="noStrike" cap="none" normalizeH="0" baseline="0" dirty="0" smtClean="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charset="0"/>
              </a:rPr>
              <a:t>sudo update-alternatives --install ... python-2.7</a:t>
            </a: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charset="0"/>
              </a:rPr>
              <a:t>sudo update-alternatives --install ... python-3.5</a:t>
            </a: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charset="0"/>
              </a:rPr>
              <a:t>sudo update-alternatives --config python</a:t>
            </a: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charset="0"/>
              </a:rPr>
              <a:t>python -V</a:t>
            </a: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charset="0"/>
              </a:rPr>
              <a:t>sudo apt-get purge python-pip</a:t>
            </a: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charset="0"/>
              </a:rPr>
              <a:t>sudo -E python ~/bin/git-pip.py</a:t>
            </a: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charset="0"/>
              </a:rPr>
              <a:t>sudo apt-get install python3-dev</a:t>
            </a: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charset="0"/>
              </a:rPr>
              <a:t>sudo pip --proxy ... install TA-Lib QTPyLib</a:t>
            </a: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charset="0"/>
              </a:rPr>
              <a:t>cd ~/workspace/tushare</a:t>
            </a: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charset="0"/>
              </a:rPr>
              <a:t>sudo python ./setup.py install</a:t>
            </a:r>
          </a:p>
        </p:txBody>
      </p:sp>
      <p:sp>
        <p:nvSpPr>
          <p:cNvPr id="3" name="Rectangle 2"/>
          <p:cNvSpPr/>
          <p:nvPr/>
        </p:nvSpPr>
        <p:spPr>
          <a:xfrm>
            <a:off x="476884" y="4736557"/>
            <a:ext cx="8419253" cy="274320"/>
          </a:xfrm>
          <a:prstGeom prst="rect">
            <a:avLst/>
          </a:prstGeom>
        </p:spPr>
        <p:txBody>
          <a:bodyPr wrap="square">
            <a:spAutoFit/>
          </a:bodyPr>
          <a:lstStyle/>
          <a:p>
            <a:r>
              <a:rPr lang="en-US" sz="1200" dirty="0" err="1">
                <a:latin typeface="Calibri" panose="020F0502020204030204" pitchFamily="34" charset="0"/>
                <a:ea typeface="SimSun" charset="-122"/>
                <a:cs typeface="Times New Roman" pitchFamily="18" charset="0"/>
              </a:rPr>
              <a:t>sudo</a:t>
            </a:r>
            <a:r>
              <a:rPr lang="en-US" sz="1200" dirty="0">
                <a:latin typeface="Calibri" panose="020F0502020204030204" pitchFamily="34" charset="0"/>
                <a:ea typeface="SimSun" charset="-122"/>
                <a:cs typeface="Times New Roman" pitchFamily="18" charset="0"/>
              </a:rPr>
              <a:t> pip install </a:t>
            </a:r>
            <a:r>
              <a:rPr lang="en-US" sz="1200" dirty="0" smtClean="0">
                <a:latin typeface="Calibri" panose="020F0502020204030204" pitchFamily="34" charset="0"/>
                <a:ea typeface="SimSun" charset="-122"/>
                <a:cs typeface="Times New Roman" pitchFamily="18" charset="0"/>
              </a:rPr>
              <a:t>--proxy </a:t>
            </a:r>
            <a:r>
              <a:rPr lang="en-US" sz="1200" u="sng" dirty="0">
                <a:solidFill>
                  <a:srgbClr val="0563C1"/>
                </a:solidFill>
                <a:latin typeface="Calibri" panose="020F0502020204030204" pitchFamily="34" charset="0"/>
                <a:ea typeface="SimSun" charset="-122"/>
                <a:cs typeface="Times New Roman" pitchFamily="18" charset="0"/>
                <a:hlinkClick r:id="rId3"/>
              </a:rPr>
              <a:t>http://proxy-us.intel.com:911</a:t>
            </a:r>
            <a:r>
              <a:rPr lang="en-US" sz="1200" dirty="0">
                <a:latin typeface="Calibri" panose="020F0502020204030204" pitchFamily="34" charset="0"/>
                <a:ea typeface="SimSun" charset="-122"/>
                <a:cs typeface="Times New Roman" pitchFamily="18" charset="0"/>
              </a:rPr>
              <a:t> </a:t>
            </a:r>
            <a:r>
              <a:rPr lang="en-US" sz="1200" dirty="0" smtClean="0">
                <a:latin typeface="Calibri" panose="020F0502020204030204" pitchFamily="34" charset="0"/>
                <a:ea typeface="SimSun" charset="-122"/>
                <a:cs typeface="Times New Roman" pitchFamily="18" charset="0"/>
              </a:rPr>
              <a:t>--upgrade </a:t>
            </a:r>
            <a:r>
              <a:rPr lang="en-US" sz="1200" dirty="0">
                <a:latin typeface="Calibri" panose="020F0502020204030204" pitchFamily="34" charset="0"/>
                <a:ea typeface="SimSun" charset="-122"/>
                <a:cs typeface="Times New Roman" pitchFamily="18" charset="0"/>
              </a:rPr>
              <a:t>…..</a:t>
            </a:r>
            <a:endParaRPr lang="en-US" sz="1200" dirty="0"/>
          </a:p>
        </p:txBody>
      </p:sp>
      <p:sp>
        <p:nvSpPr>
          <p:cNvPr id="5" name="Text Box 4"/>
          <p:cNvSpPr txBox="1"/>
          <p:nvPr/>
        </p:nvSpPr>
        <p:spPr>
          <a:xfrm>
            <a:off x="4481406" y="1533945"/>
            <a:ext cx="4374916" cy="3016210"/>
          </a:xfrm>
          <a:prstGeom prst="rect">
            <a:avLst/>
          </a:prstGeom>
          <a:noFill/>
        </p:spPr>
        <p:txBody>
          <a:bodyPr wrap="none" rtlCol="0">
            <a:spAutoFit/>
          </a:bodyPr>
          <a:lstStyle/>
          <a:p>
            <a:pPr algn="l"/>
            <a:r>
              <a:rPr lang="en-US" sz="1000" dirty="0" err="1"/>
              <a:t>git</a:t>
            </a:r>
            <a:r>
              <a:rPr lang="en-US" sz="1000" dirty="0"/>
              <a:t> </a:t>
            </a:r>
            <a:r>
              <a:rPr lang="en-US" sz="1000" dirty="0" err="1"/>
              <a:t>init</a:t>
            </a:r>
            <a:endParaRPr lang="en-US" sz="1000" dirty="0"/>
          </a:p>
          <a:p>
            <a:pPr algn="l"/>
            <a:r>
              <a:rPr lang="en-US" sz="1000" dirty="0"/>
              <a:t>echo "# </a:t>
            </a:r>
            <a:r>
              <a:rPr lang="en-US" sz="1000" dirty="0" err="1"/>
              <a:t>MyQuantitativeAlgoTest</a:t>
            </a:r>
            <a:r>
              <a:rPr lang="en-US" sz="1000" dirty="0"/>
              <a:t>" &gt;&gt; README.md</a:t>
            </a:r>
          </a:p>
          <a:p>
            <a:pPr algn="l"/>
            <a:r>
              <a:rPr lang="en-US" sz="1000" dirty="0" err="1"/>
              <a:t>git</a:t>
            </a:r>
            <a:r>
              <a:rPr lang="en-US" sz="1000" dirty="0"/>
              <a:t> add README.md</a:t>
            </a:r>
          </a:p>
          <a:p>
            <a:pPr algn="l"/>
            <a:r>
              <a:rPr lang="en-US" sz="1000" dirty="0" err="1"/>
              <a:t>git</a:t>
            </a:r>
            <a:r>
              <a:rPr lang="en-US" sz="1000" dirty="0"/>
              <a:t> commit -m "First commit"</a:t>
            </a:r>
          </a:p>
          <a:p>
            <a:pPr algn="l"/>
            <a:r>
              <a:rPr lang="en-US" sz="1000" dirty="0" err="1"/>
              <a:t>git</a:t>
            </a:r>
            <a:r>
              <a:rPr lang="en-US" sz="1000" dirty="0"/>
              <a:t> remote add origin https://github.com/alanz2015/MyQuantitativeAlgoTest.git</a:t>
            </a:r>
          </a:p>
          <a:p>
            <a:pPr algn="l"/>
            <a:r>
              <a:rPr lang="en-US" sz="1000" dirty="0" err="1"/>
              <a:t>git</a:t>
            </a:r>
            <a:r>
              <a:rPr lang="en-US" sz="1000" dirty="0"/>
              <a:t> push -u origin master</a:t>
            </a:r>
          </a:p>
          <a:p>
            <a:r>
              <a:rPr lang="zh-CN" altLang="en-US" sz="1000" dirty="0"/>
              <a:t>﻿</a:t>
            </a:r>
            <a:r>
              <a:rPr lang="en-US" altLang="zh-CN" sz="1000" dirty="0"/>
              <a:t>origin</a:t>
            </a:r>
            <a:r>
              <a:rPr lang="zh-CN" altLang="en-US" sz="1000" dirty="0"/>
              <a:t>为远程仓库引用的别名，此名称可以修改，也可以有多个</a:t>
            </a:r>
            <a:r>
              <a:rPr lang="zh-CN" altLang="en-US" sz="1000" dirty="0" smtClean="0"/>
              <a:t>，</a:t>
            </a:r>
            <a:endParaRPr lang="en-US" altLang="zh-CN" sz="1000" dirty="0" smtClean="0"/>
          </a:p>
          <a:p>
            <a:r>
              <a:rPr lang="zh-CN" altLang="en-US" sz="1000" dirty="0" smtClean="0"/>
              <a:t>可</a:t>
            </a:r>
            <a:r>
              <a:rPr lang="zh-CN" altLang="en-US" sz="1000" dirty="0"/>
              <a:t>以参考</a:t>
            </a:r>
            <a:r>
              <a:rPr lang="en-US" altLang="zh-CN" sz="1000" dirty="0" err="1"/>
              <a:t>git</a:t>
            </a:r>
            <a:r>
              <a:rPr lang="en-US" altLang="zh-CN" sz="1000" dirty="0"/>
              <a:t> remote</a:t>
            </a:r>
            <a:r>
              <a:rPr lang="zh-CN" altLang="en-US" sz="1000" dirty="0"/>
              <a:t>命令了解更多</a:t>
            </a:r>
            <a:endParaRPr lang="en-US" sz="1000" dirty="0"/>
          </a:p>
          <a:p>
            <a:pPr algn="l"/>
            <a:r>
              <a:rPr lang="en-US" sz="1000" dirty="0" err="1"/>
              <a:t>git</a:t>
            </a:r>
            <a:r>
              <a:rPr lang="en-US" sz="1000" dirty="0"/>
              <a:t> push origin master</a:t>
            </a:r>
          </a:p>
          <a:p>
            <a:pPr algn="l"/>
            <a:r>
              <a:rPr lang="en-US" sz="1000" dirty="0" err="1"/>
              <a:t>origin指定了你要push到哪个remote</a:t>
            </a:r>
            <a:r>
              <a:rPr lang="x-none" altLang="en-US" sz="1000" dirty="0"/>
              <a:t>,master其实是一个“refspec”，</a:t>
            </a:r>
          </a:p>
          <a:p>
            <a:pPr algn="l"/>
            <a:r>
              <a:rPr lang="x-none" altLang="en-US" sz="1000" dirty="0"/>
              <a:t>正常的“refspec”的形式为”+&lt;src&gt;:&lt;dst&gt;”，冒号前表示local branch的名字，</a:t>
            </a:r>
          </a:p>
          <a:p>
            <a:pPr algn="l"/>
            <a:r>
              <a:rPr lang="x-none" altLang="en-US" sz="1000" dirty="0"/>
              <a:t>冒号后表示remote repository下 branch的名字。Ex.</a:t>
            </a:r>
          </a:p>
          <a:p>
            <a:pPr algn="l"/>
            <a:r>
              <a:rPr lang="x-none" altLang="en-US" sz="1000" dirty="0"/>
              <a:t>$git push origin master:master</a:t>
            </a:r>
          </a:p>
          <a:p>
            <a:pPr algn="l"/>
            <a:r>
              <a:rPr lang="x-none" altLang="en-US" sz="1000" dirty="0"/>
              <a:t>$git push origin master </a:t>
            </a:r>
          </a:p>
          <a:p>
            <a:pPr algn="l"/>
            <a:r>
              <a:rPr lang="x-none" altLang="en-US" sz="1000" dirty="0"/>
              <a:t>$git push origin master:refs/for/mybranch </a:t>
            </a:r>
          </a:p>
          <a:p>
            <a:pPr algn="l"/>
            <a:r>
              <a:rPr lang="x-none" altLang="en-US" sz="1000" dirty="0"/>
              <a:t>$git push origin HEAD:refs/for/mybranch</a:t>
            </a:r>
          </a:p>
          <a:p>
            <a:pPr algn="l"/>
            <a:r>
              <a:rPr lang="x-none" altLang="en-US" sz="1000" dirty="0"/>
              <a:t> $git push origin :mybranch （再origin repository里面查找mybranch，</a:t>
            </a:r>
          </a:p>
          <a:p>
            <a:pPr algn="l"/>
            <a:r>
              <a:rPr lang="x-none" altLang="en-US" sz="1000" dirty="0"/>
              <a:t>删除它。用一个空的去更新它，就相当于删除了）</a:t>
            </a:r>
          </a:p>
          <a:p>
            <a:pPr algn="l"/>
            <a:endParaRPr lang="en-US"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874379"/>
            <a:ext cx="7543800" cy="713515"/>
          </a:xfrm>
        </p:spPr>
        <p:txBody>
          <a:bodyPr>
            <a:normAutofit fontScale="90000"/>
          </a:bodyPr>
          <a:lstStyle/>
          <a:p>
            <a:r>
              <a:rPr lang="zh-CN" altLang="en-US" b="1" dirty="0"/>
              <a:t>什么是量化投</a:t>
            </a:r>
            <a:r>
              <a:rPr lang="zh-CN" altLang="en-US" b="1" dirty="0" smtClean="0"/>
              <a:t>资</a:t>
            </a:r>
            <a:r>
              <a:rPr lang="en-US" altLang="zh-CN" b="1" dirty="0"/>
              <a:t/>
            </a:r>
            <a:br>
              <a:rPr lang="en-US" altLang="zh-CN" b="1" dirty="0"/>
            </a:br>
            <a:r>
              <a:rPr lang="en-US" altLang="zh-CN" sz="1200" dirty="0">
                <a:hlinkClick r:id="rId2"/>
              </a:rPr>
              <a:t>https://</a:t>
            </a:r>
            <a:r>
              <a:rPr lang="en-US" altLang="zh-CN" sz="1200" dirty="0" smtClean="0">
                <a:hlinkClick r:id="rId2"/>
              </a:rPr>
              <a:t>bigquant.com/docs/exchange_markets.html</a:t>
            </a:r>
            <a:r>
              <a:rPr lang="en-US" altLang="zh-CN" sz="1200" dirty="0"/>
              <a:t/>
            </a:r>
            <a:br>
              <a:rPr lang="en-US" altLang="zh-CN" sz="1200" dirty="0"/>
            </a:br>
            <a:r>
              <a:rPr lang="en-US" altLang="zh-CN" sz="1200" dirty="0"/>
              <a:t>https://www.joinquant.com/post/585</a:t>
            </a:r>
            <a:br>
              <a:rPr lang="en-US" altLang="zh-CN" sz="1200" dirty="0"/>
            </a:br>
            <a:r>
              <a:rPr lang="en-US" altLang="zh-CN" sz="1200" dirty="0"/>
              <a:t>https://www.ricequant.com/community/topic/174//22?page=2</a:t>
            </a:r>
            <a:br>
              <a:rPr lang="en-US" altLang="zh-CN" sz="1200" dirty="0"/>
            </a:br>
            <a:r>
              <a:rPr lang="en-US" altLang="zh-CN" sz="1200" dirty="0"/>
              <a:t>https://pypi.python.org/pypi/QTPyLib</a:t>
            </a:r>
            <a:br>
              <a:rPr lang="en-US" altLang="zh-CN" sz="1200" dirty="0"/>
            </a:br>
            <a:r>
              <a:rPr lang="en-US" altLang="zh-CN" sz="1200" dirty="0"/>
              <a:t>http://mrjbq7.github.io/ta-lib/funcs.html</a:t>
            </a:r>
            <a:br>
              <a:rPr lang="en-US" altLang="zh-CN" sz="1200" dirty="0"/>
            </a:br>
            <a:r>
              <a:rPr lang="en-US" altLang="zh-CN" sz="1200" dirty="0"/>
              <a:t>https://www.ricequant.com/api/python/chn#data-method-get_split</a:t>
            </a:r>
            <a:br>
              <a:rPr lang="en-US" altLang="zh-CN" sz="1200" dirty="0"/>
            </a:br>
            <a:r>
              <a:rPr lang="en-US" altLang="zh-CN" sz="1200" dirty="0"/>
              <a:t>http://blog.csdn.net/niuge8905/article/details/78287355</a:t>
            </a:r>
          </a:p>
        </p:txBody>
      </p:sp>
      <p:sp>
        <p:nvSpPr>
          <p:cNvPr id="4" name="Content Placeholder 3"/>
          <p:cNvSpPr>
            <a:spLocks noGrp="1"/>
          </p:cNvSpPr>
          <p:nvPr>
            <p:ph idx="1"/>
          </p:nvPr>
        </p:nvSpPr>
        <p:spPr>
          <a:xfrm>
            <a:off x="822960" y="1985645"/>
            <a:ext cx="7543800" cy="3016250"/>
          </a:xfrm>
        </p:spPr>
        <p:txBody>
          <a:bodyPr>
            <a:normAutofit fontScale="92500"/>
          </a:bodyPr>
          <a:lstStyle/>
          <a:p>
            <a:r>
              <a:rPr lang="zh-CN" altLang="en-US" b="1" dirty="0"/>
              <a:t>量化投资是指通过数量化模型建立科学投资体系，以获取稳定收益。</a:t>
            </a:r>
            <a:r>
              <a:rPr lang="zh-CN" altLang="en-US" dirty="0"/>
              <a:t> </a:t>
            </a:r>
            <a:endParaRPr lang="en-US" altLang="zh-CN" dirty="0" smtClean="0"/>
          </a:p>
          <a:p>
            <a:r>
              <a:rPr lang="zh-CN" altLang="en-US" b="1" dirty="0"/>
              <a:t>量化投资的有哪些优势</a:t>
            </a:r>
          </a:p>
          <a:p>
            <a:pPr lvl="1">
              <a:buFont typeface="Arial" charset="0"/>
              <a:buChar char="•"/>
            </a:pPr>
            <a:r>
              <a:rPr lang="zh-CN" altLang="en-US" b="1" dirty="0"/>
              <a:t>纪律性</a:t>
            </a:r>
            <a:r>
              <a:rPr lang="zh-CN" altLang="en-US" dirty="0"/>
              <a:t>：严格执行投资策略，不是投资者情绪的变化而随意更改。这样可以克服人性的弱点，如贪婪、恐惧、侥幸心理，也可以克服认知偏差。</a:t>
            </a:r>
          </a:p>
          <a:p>
            <a:pPr lvl="1">
              <a:buFont typeface="Arial" charset="0"/>
              <a:buChar char="•"/>
            </a:pPr>
            <a:r>
              <a:rPr lang="zh-CN" altLang="en-US" b="1" dirty="0"/>
              <a:t>系统性</a:t>
            </a:r>
            <a:r>
              <a:rPr lang="zh-CN" altLang="en-US" dirty="0"/>
              <a:t>：量化投资的系统性特征包括多层次的量化模型、多角度的观察及海量数据的观察等。多层次模型包括大类资产配置模型、行业选择模型、精选个股模型等。多角度观察主要包括对宏观周期、市场结构、估值、成长、盈利质量、市场情绪等多个角度分析。此外，海量数据的处理能力能够更好地在广大的资本市场捕捉到更多的投资机会，拓展更大的投资机会。</a:t>
            </a:r>
          </a:p>
          <a:p>
            <a:pPr lvl="1">
              <a:buFont typeface="Arial" charset="0"/>
              <a:buChar char="•"/>
            </a:pPr>
            <a:r>
              <a:rPr lang="zh-CN" altLang="en-US" b="1" dirty="0"/>
              <a:t>及时性</a:t>
            </a:r>
            <a:r>
              <a:rPr lang="zh-CN" altLang="en-US" dirty="0"/>
              <a:t>：及时快速地跟踪市场变化，不断发现能够提供超额收益的新的统计模型，寻找新的交易机会。</a:t>
            </a:r>
          </a:p>
          <a:p>
            <a:pPr lvl="1">
              <a:buFont typeface="Arial" charset="0"/>
              <a:buChar char="•"/>
            </a:pPr>
            <a:r>
              <a:rPr lang="zh-CN" altLang="en-US" b="1" dirty="0"/>
              <a:t>准确性</a:t>
            </a:r>
            <a:r>
              <a:rPr lang="zh-CN" altLang="en-US" dirty="0"/>
              <a:t>：准确客观评价交易机会，克服主观情绪偏差，从而盈利。</a:t>
            </a:r>
          </a:p>
          <a:p>
            <a:pPr lvl="1">
              <a:buFont typeface="Arial" charset="0"/>
              <a:buChar char="•"/>
            </a:pPr>
            <a:r>
              <a:rPr lang="zh-CN" altLang="en-US" b="1" dirty="0"/>
              <a:t>分散化</a:t>
            </a:r>
            <a:r>
              <a:rPr lang="zh-CN" altLang="en-US" dirty="0"/>
              <a:t>：在控制风险的条件下，量化投资可以充当分散化投资的工具。表现为两个方面：一是量化投资不断地从历史中挖掘有望在未来重复的历史规律并且加以利用，这些历史规律都是较大概率取胜的策略；二是依靠筛选出股票组合来取胜，而不是一只或几只股票取胜，从投资组合的理念来看也是捕捉大概率获胜的股票，而不是押宝到单个股票。</a:t>
            </a:r>
          </a:p>
          <a:p>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t>38</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22075"/>
          </a:xfrm>
        </p:spPr>
        <p:txBody>
          <a:bodyPr/>
          <a:lstStyle/>
          <a:p>
            <a:r>
              <a:rPr lang="zh-CN" altLang="en-US" b="1" dirty="0"/>
              <a:t>如何进行量化投</a:t>
            </a:r>
            <a:r>
              <a:rPr lang="zh-CN" altLang="en-US" b="1" dirty="0" smtClean="0"/>
              <a:t>资</a:t>
            </a:r>
            <a:endParaRPr lang="en-US" dirty="0"/>
          </a:p>
        </p:txBody>
      </p:sp>
      <p:sp>
        <p:nvSpPr>
          <p:cNvPr id="3" name="Content Placeholder 2"/>
          <p:cNvSpPr>
            <a:spLocks noGrp="1"/>
          </p:cNvSpPr>
          <p:nvPr>
            <p:ph idx="1"/>
          </p:nvPr>
        </p:nvSpPr>
        <p:spPr>
          <a:xfrm>
            <a:off x="822960" y="1286510"/>
            <a:ext cx="7543800" cy="3115945"/>
          </a:xfrm>
        </p:spPr>
        <p:txBody>
          <a:bodyPr/>
          <a:lstStyle/>
          <a:p>
            <a:r>
              <a:rPr lang="zh-CN" altLang="en-US" b="1" dirty="0"/>
              <a:t>使用量化策略是进行量化投资的有效方式。</a:t>
            </a:r>
            <a:endParaRPr lang="zh-CN" altLang="en-US" dirty="0"/>
          </a:p>
          <a:p>
            <a:r>
              <a:rPr lang="zh-CN" altLang="en-US" dirty="0"/>
              <a:t>通过客观准确的交易规则构建策略，并在历史数据上进行回测，当回测结果通过评估审核后才可以称得上是一个可进行实盘交易的量化策略，许多私募在实盘之前还有一个模拟交易阶段</a:t>
            </a:r>
            <a:r>
              <a:rPr lang="zh-CN" altLang="en-US" dirty="0" smtClean="0"/>
              <a:t>。</a:t>
            </a:r>
            <a:endParaRPr lang="en-US" altLang="zh-CN" dirty="0" smtClean="0"/>
          </a:p>
          <a:p>
            <a:endParaRPr lang="en-US" altLang="zh-CN" dirty="0"/>
          </a:p>
          <a:p>
            <a:r>
              <a:rPr lang="zh-CN" altLang="en-US" dirty="0"/>
              <a:t>小结：量化投资是指通过数量化模型建立科学投资体系，以获取稳定收益。与传统投资方式不同的是，量化投资更加注重模型的应用，其优势在于纪律性、系统性、及时性、准确性和分散化。使用量化策略是进行量化投资的有效方式。</a:t>
            </a:r>
          </a:p>
        </p:txBody>
      </p:sp>
      <p:sp>
        <p:nvSpPr>
          <p:cNvPr id="4" name="Slide Number Placeholder 3"/>
          <p:cNvSpPr>
            <a:spLocks noGrp="1"/>
          </p:cNvSpPr>
          <p:nvPr>
            <p:ph type="sldNum" sz="quarter" idx="12"/>
          </p:nvPr>
        </p:nvSpPr>
        <p:spPr/>
        <p:txBody>
          <a:bodyPr/>
          <a:lstStyle/>
          <a:p>
            <a:fld id="{EE2556C5-CE8C-6547-B838-EA80C61A4AF7}" type="slidenum">
              <a:rPr lang="en-US" smtClean="0"/>
              <a:t>39</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t>4</a:t>
            </a:fld>
            <a:endParaRPr lang="en-US" dirty="0"/>
          </a:p>
        </p:txBody>
      </p:sp>
      <p:pic>
        <p:nvPicPr>
          <p:cNvPr id="2050" name="Picture 2" descr="Move mouse over image"/>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82" y="1"/>
            <a:ext cx="8736036" cy="47548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16126" y="4403188"/>
            <a:ext cx="6341012" cy="169277"/>
          </a:xfrm>
          <a:prstGeom prst="rect">
            <a:avLst/>
          </a:prstGeom>
          <a:noFill/>
        </p:spPr>
        <p:txBody>
          <a:bodyPr vert="horz" wrap="square" lIns="0" tIns="0" rIns="0" bIns="0" rtlCol="0">
            <a:spAutoFit/>
          </a:bodyPr>
          <a:lstStyle/>
          <a:p>
            <a:r>
              <a:rPr lang="en-US" sz="1100" dirty="0" smtClean="0">
                <a:solidFill>
                  <a:srgbClr val="003C71"/>
                </a:solidFill>
              </a:rPr>
              <a:t>Quote: http</a:t>
            </a:r>
            <a:r>
              <a:rPr lang="en-US" sz="1100" dirty="0">
                <a:solidFill>
                  <a:srgbClr val="003C71"/>
                </a:solidFill>
              </a:rPr>
              <a:t>://scikit-learn.org/stable/tutorial/machine_learning_map/index.html</a:t>
            </a:r>
            <a:endParaRPr lang="en-US" sz="1100" dirty="0" smtClean="0">
              <a:solidFill>
                <a:srgbClr val="003C7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64278"/>
          </a:xfrm>
        </p:spPr>
        <p:txBody>
          <a:bodyPr/>
          <a:lstStyle/>
          <a:p>
            <a:r>
              <a:rPr lang="zh-CN" altLang="en-US" b="1" dirty="0"/>
              <a:t>什么是策略生成</a:t>
            </a:r>
            <a:r>
              <a:rPr lang="zh-CN" altLang="en-US" b="1" dirty="0" smtClean="0"/>
              <a:t>器</a:t>
            </a:r>
            <a:endParaRPr lang="en-US" dirty="0"/>
          </a:p>
        </p:txBody>
      </p:sp>
      <p:sp>
        <p:nvSpPr>
          <p:cNvPr id="3" name="Content Placeholder 2"/>
          <p:cNvSpPr>
            <a:spLocks noGrp="1"/>
          </p:cNvSpPr>
          <p:nvPr>
            <p:ph idx="1"/>
          </p:nvPr>
        </p:nvSpPr>
        <p:spPr>
          <a:xfrm>
            <a:off x="822960" y="1118383"/>
            <a:ext cx="4199206" cy="3859070"/>
          </a:xfrm>
        </p:spPr>
        <p:txBody>
          <a:bodyPr>
            <a:normAutofit/>
          </a:bodyPr>
          <a:lstStyle/>
          <a:p>
            <a:pPr marL="0" indent="0">
              <a:lnSpc>
                <a:spcPct val="150000"/>
              </a:lnSpc>
              <a:buNone/>
            </a:pPr>
            <a:r>
              <a:rPr lang="zh-CN" altLang="en-US" dirty="0"/>
              <a:t>量化策略的开发一般离不开编写代码，</a:t>
            </a:r>
            <a:r>
              <a:rPr lang="en-US" altLang="zh-CN" dirty="0" err="1"/>
              <a:t>BigQuant</a:t>
            </a:r>
            <a:r>
              <a:rPr lang="zh-CN" altLang="en-US" dirty="0"/>
              <a:t>平台使用的策略开发语言为</a:t>
            </a:r>
            <a:r>
              <a:rPr lang="en-US" altLang="zh-CN" dirty="0"/>
              <a:t>Python</a:t>
            </a:r>
            <a:r>
              <a:rPr lang="zh-CN" altLang="en-US" dirty="0"/>
              <a:t>，如果会写代码，那么策略开发上手就比较快。为了满足一些编程基础薄弱的用户能够快速上手，因此推出了策略生成器这一大“神器”。通过策略生成器，你可以通过菜单化操作来一键生成策略代码。</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40</a:t>
            </a:fld>
            <a:endParaRPr lang="en-US" dirty="0"/>
          </a:p>
        </p:txBody>
      </p:sp>
      <p:pic>
        <p:nvPicPr>
          <p:cNvPr id="1026" name="Picture 2" descr="https://shequcdn.bigquant.com/uploads/default/optimized/1X/72f4fcac2261f97076845d9171f54c905d7e1231_1_381x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741" y="214953"/>
            <a:ext cx="362902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35086"/>
          </a:xfrm>
        </p:spPr>
        <p:txBody>
          <a:bodyPr>
            <a:normAutofit fontScale="90000"/>
          </a:bodyPr>
          <a:lstStyle/>
          <a:p>
            <a:r>
              <a:rPr lang="zh-CN" altLang="en-US" dirty="0" smtClean="0"/>
              <a:t>量化投资中的</a:t>
            </a:r>
            <a:r>
              <a:rPr lang="en-US" altLang="zh-CN" dirty="0" smtClean="0"/>
              <a:t>AI</a:t>
            </a:r>
            <a:r>
              <a:rPr lang="zh-CN" altLang="en-US" dirty="0" smtClean="0"/>
              <a:t>策略</a:t>
            </a:r>
            <a:endParaRPr lang="en-US" dirty="0"/>
          </a:p>
        </p:txBody>
      </p:sp>
      <p:sp>
        <p:nvSpPr>
          <p:cNvPr id="3" name="Content Placeholder 2"/>
          <p:cNvSpPr>
            <a:spLocks noGrp="1"/>
          </p:cNvSpPr>
          <p:nvPr>
            <p:ph idx="1"/>
          </p:nvPr>
        </p:nvSpPr>
        <p:spPr>
          <a:xfrm>
            <a:off x="822960" y="991772"/>
            <a:ext cx="4811154" cy="4058529"/>
          </a:xfrm>
        </p:spPr>
        <p:txBody>
          <a:bodyPr>
            <a:normAutofit/>
          </a:bodyPr>
          <a:lstStyle/>
          <a:p>
            <a:pPr marL="0" indent="0">
              <a:buNone/>
            </a:pPr>
            <a:r>
              <a:rPr lang="zh-CN" altLang="en-US" b="1" dirty="0"/>
              <a:t>基础配置</a:t>
            </a:r>
          </a:p>
          <a:p>
            <a:pPr>
              <a:buFont typeface="Arial" charset="0"/>
              <a:buChar char="•"/>
            </a:pPr>
            <a:r>
              <a:rPr lang="en-US" dirty="0" err="1"/>
              <a:t>start_date</a:t>
            </a:r>
            <a:r>
              <a:rPr lang="en-US" dirty="0"/>
              <a:t> </a:t>
            </a:r>
            <a:r>
              <a:rPr lang="zh-CN" altLang="en-US" dirty="0"/>
              <a:t>和 </a:t>
            </a:r>
            <a:r>
              <a:rPr lang="en-US" dirty="0" err="1"/>
              <a:t>end_date</a:t>
            </a:r>
            <a:r>
              <a:rPr lang="en-US" dirty="0"/>
              <a:t> </a:t>
            </a:r>
            <a:r>
              <a:rPr lang="zh-CN" altLang="en-US" dirty="0"/>
              <a:t>确定了我们要用数据段</a:t>
            </a:r>
            <a:br>
              <a:rPr lang="zh-CN" altLang="en-US" dirty="0"/>
            </a:br>
            <a:r>
              <a:rPr lang="zh-CN" altLang="en-US" dirty="0"/>
              <a:t>其中 </a:t>
            </a:r>
            <a:r>
              <a:rPr lang="en-US" altLang="zh-CN" dirty="0"/>
              <a:t>[</a:t>
            </a:r>
            <a:r>
              <a:rPr lang="en-US" dirty="0" err="1"/>
              <a:t>start_date</a:t>
            </a:r>
            <a:r>
              <a:rPr lang="en-US" dirty="0"/>
              <a:t>, </a:t>
            </a:r>
            <a:r>
              <a:rPr lang="en-US" dirty="0" err="1"/>
              <a:t>split_date</a:t>
            </a:r>
            <a:r>
              <a:rPr lang="en-US" dirty="0"/>
              <a:t>) </a:t>
            </a:r>
            <a:r>
              <a:rPr lang="zh-CN" altLang="en-US" dirty="0"/>
              <a:t>区间的数据，用于模型训练</a:t>
            </a:r>
            <a:br>
              <a:rPr lang="zh-CN" altLang="en-US" dirty="0"/>
            </a:br>
            <a:r>
              <a:rPr lang="en-US" altLang="zh-CN" dirty="0"/>
              <a:t>[</a:t>
            </a:r>
            <a:r>
              <a:rPr lang="en-US" dirty="0" err="1"/>
              <a:t>split_date</a:t>
            </a:r>
            <a:r>
              <a:rPr lang="en-US" dirty="0"/>
              <a:t>, </a:t>
            </a:r>
            <a:r>
              <a:rPr lang="en-US" dirty="0" err="1"/>
              <a:t>end_date</a:t>
            </a:r>
            <a:r>
              <a:rPr lang="en-US" dirty="0"/>
              <a:t>] </a:t>
            </a:r>
            <a:r>
              <a:rPr lang="zh-CN" altLang="en-US" dirty="0"/>
              <a:t>区间的数据，用户模型回测</a:t>
            </a:r>
          </a:p>
          <a:p>
            <a:pPr>
              <a:buFont typeface="Arial" charset="0"/>
              <a:buChar char="•"/>
            </a:pPr>
            <a:r>
              <a:rPr lang="en-US" dirty="0"/>
              <a:t>instruments：</a:t>
            </a:r>
            <a:r>
              <a:rPr lang="zh-CN" altLang="en-US" dirty="0"/>
              <a:t>股票池，</a:t>
            </a:r>
            <a:r>
              <a:rPr lang="en-US" dirty="0">
                <a:hlinkClick r:id="rId2"/>
              </a:rPr>
              <a:t>D.instruments123</a:t>
            </a:r>
            <a:r>
              <a:rPr lang="en-US" dirty="0"/>
              <a:t>(</a:t>
            </a:r>
            <a:r>
              <a:rPr lang="en-US" dirty="0" err="1"/>
              <a:t>start_date</a:t>
            </a:r>
            <a:r>
              <a:rPr lang="en-US" dirty="0"/>
              <a:t>, </a:t>
            </a:r>
            <a:r>
              <a:rPr lang="en-US" dirty="0" err="1"/>
              <a:t>split_date</a:t>
            </a:r>
            <a:r>
              <a:rPr lang="en-US" dirty="0"/>
              <a:t>) </a:t>
            </a:r>
            <a:r>
              <a:rPr lang="zh-CN" altLang="en-US" dirty="0"/>
              <a:t>取</a:t>
            </a:r>
            <a:r>
              <a:rPr lang="en-US" dirty="0"/>
              <a:t>A</a:t>
            </a:r>
            <a:r>
              <a:rPr lang="zh-CN" altLang="en-US" dirty="0"/>
              <a:t>股给定时间段内所有出现过的股票。</a:t>
            </a:r>
          </a:p>
          <a:p>
            <a:pPr>
              <a:buFont typeface="Arial" charset="0"/>
              <a:buChar char="•"/>
            </a:pPr>
            <a:r>
              <a:rPr lang="en-US" dirty="0" err="1"/>
              <a:t>label_expr</a:t>
            </a:r>
            <a:r>
              <a:rPr lang="en-US" dirty="0"/>
              <a:t>，</a:t>
            </a:r>
            <a:r>
              <a:rPr lang="zh-CN" altLang="en-US" dirty="0"/>
              <a:t>用户标注的函数，更多说明见下面关于 </a:t>
            </a:r>
            <a:r>
              <a:rPr lang="en-US" dirty="0" err="1"/>
              <a:t>M.advanced_auto_labeler</a:t>
            </a:r>
            <a:r>
              <a:rPr lang="zh-CN" altLang="en-US" dirty="0"/>
              <a:t>的介绍。</a:t>
            </a:r>
          </a:p>
          <a:p>
            <a:pPr>
              <a:buFont typeface="Arial" charset="0"/>
              <a:buChar char="•"/>
            </a:pPr>
            <a:r>
              <a:rPr lang="en-US" dirty="0" err="1"/>
              <a:t>hold_days</a:t>
            </a:r>
            <a:r>
              <a:rPr lang="en-US" dirty="0"/>
              <a:t>：</a:t>
            </a:r>
            <a:r>
              <a:rPr lang="zh-CN" altLang="en-US" dirty="0"/>
              <a:t>持仓时间，用于数据标注和回测，具体见下面相关模块使用</a:t>
            </a:r>
          </a:p>
          <a:p>
            <a:pPr>
              <a:buFont typeface="Arial" charset="0"/>
              <a:buChar char="•"/>
            </a:pPr>
            <a:r>
              <a:rPr lang="en-US" dirty="0"/>
              <a:t>features：</a:t>
            </a:r>
            <a:r>
              <a:rPr lang="zh-CN" altLang="en-US" dirty="0"/>
              <a:t>特征 </a:t>
            </a:r>
            <a:r>
              <a:rPr lang="en-US" altLang="zh-CN" dirty="0"/>
              <a:t>(</a:t>
            </a:r>
            <a:r>
              <a:rPr lang="zh-CN" altLang="en-US" dirty="0"/>
              <a:t>因子</a:t>
            </a:r>
            <a:r>
              <a:rPr lang="en-US" altLang="zh-CN" dirty="0"/>
              <a:t>)</a:t>
            </a:r>
            <a:r>
              <a:rPr lang="zh-CN" altLang="en-US" dirty="0"/>
              <a:t>，具体见下面相关模块使用</a:t>
            </a:r>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41</a:t>
            </a:fld>
            <a:endParaRPr lang="en-US" dirty="0"/>
          </a:p>
        </p:txBody>
      </p:sp>
      <p:pic>
        <p:nvPicPr>
          <p:cNvPr id="2050" name="Picture 2" descr="https://shequcdn.bigquant.com/uploads/default/original/2X/5/55713a1ce5ba7628ba5a04bc6fb91bdfe80a3b7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114" y="991772"/>
            <a:ext cx="3359197" cy="3218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05317"/>
            <a:ext cx="7543800" cy="552287"/>
          </a:xfrm>
        </p:spPr>
        <p:txBody>
          <a:bodyPr>
            <a:normAutofit fontScale="90000"/>
          </a:bodyPr>
          <a:lstStyle/>
          <a:p>
            <a:r>
              <a:rPr lang="zh-CN" altLang="en-US" dirty="0" smtClean="0"/>
              <a:t>量化投资中的</a:t>
            </a:r>
            <a:r>
              <a:rPr lang="en-US" altLang="zh-CN" dirty="0" smtClean="0"/>
              <a:t>AI</a:t>
            </a:r>
            <a:r>
              <a:rPr lang="zh-CN" altLang="en-US" dirty="0" smtClean="0"/>
              <a:t>策略</a:t>
            </a:r>
            <a:br>
              <a:rPr lang="zh-CN" altLang="en-US" dirty="0" smtClean="0"/>
            </a:br>
            <a:r>
              <a:rPr lang="zh-CN" altLang="en-US" sz="1000" dirty="0" smtClean="0"/>
              <a:t>https://community.bigquant.com/t/BigQuant-AI%E7%AD%96%E7%95%A5%E8%AF%A6%E8%A7%A3/1059</a:t>
            </a:r>
          </a:p>
        </p:txBody>
      </p:sp>
      <p:sp>
        <p:nvSpPr>
          <p:cNvPr id="3" name="Content Placeholder 2"/>
          <p:cNvSpPr>
            <a:spLocks noGrp="1"/>
          </p:cNvSpPr>
          <p:nvPr>
            <p:ph idx="1"/>
          </p:nvPr>
        </p:nvSpPr>
        <p:spPr>
          <a:xfrm>
            <a:off x="822960" y="766689"/>
            <a:ext cx="7543800" cy="4227342"/>
          </a:xfrm>
        </p:spPr>
        <p:txBody>
          <a:bodyPr>
            <a:noAutofit/>
          </a:bodyPr>
          <a:lstStyle/>
          <a:p>
            <a:r>
              <a:rPr lang="en-US" sz="600" b="1" dirty="0"/>
              <a:t>class</a:t>
            </a:r>
            <a:r>
              <a:rPr lang="en-US" sz="600" dirty="0"/>
              <a:t> </a:t>
            </a:r>
            <a:r>
              <a:rPr lang="en-US" sz="600" b="1" dirty="0" err="1"/>
              <a:t>conf</a:t>
            </a:r>
            <a:r>
              <a:rPr lang="en-US" sz="600" dirty="0"/>
              <a:t>: </a:t>
            </a:r>
            <a:endParaRPr lang="en-US" sz="600" dirty="0" smtClean="0"/>
          </a:p>
          <a:p>
            <a:pPr marL="151130" lvl="1" indent="0">
              <a:buNone/>
            </a:pPr>
            <a:r>
              <a:rPr lang="en-US" sz="600" b="1" dirty="0" err="1" smtClean="0"/>
              <a:t>start_date</a:t>
            </a:r>
            <a:r>
              <a:rPr lang="en-US" sz="600" dirty="0" smtClean="0"/>
              <a:t> </a:t>
            </a:r>
            <a:r>
              <a:rPr lang="en-US" sz="600" dirty="0"/>
              <a:t>= '2014-01-01' </a:t>
            </a:r>
            <a:endParaRPr lang="en-US" sz="600" dirty="0" smtClean="0"/>
          </a:p>
          <a:p>
            <a:pPr marL="151130" lvl="1" indent="0">
              <a:buNone/>
            </a:pPr>
            <a:r>
              <a:rPr lang="en-US" sz="600" dirty="0" err="1" smtClean="0"/>
              <a:t>end_date</a:t>
            </a:r>
            <a:r>
              <a:rPr lang="en-US" sz="600" dirty="0"/>
              <a:t>='2017-07-17' </a:t>
            </a:r>
            <a:endParaRPr lang="en-US" sz="600" dirty="0" smtClean="0"/>
          </a:p>
          <a:p>
            <a:pPr marL="151130" lvl="1" indent="0">
              <a:buNone/>
            </a:pPr>
            <a:r>
              <a:rPr lang="en-US" sz="600" dirty="0" err="1" smtClean="0"/>
              <a:t>split_date</a:t>
            </a:r>
            <a:r>
              <a:rPr lang="en-US" sz="600" dirty="0" smtClean="0"/>
              <a:t> </a:t>
            </a:r>
            <a:r>
              <a:rPr lang="en-US" sz="600" dirty="0"/>
              <a:t>= '2015-01-01' </a:t>
            </a:r>
            <a:endParaRPr lang="en-US" sz="600" dirty="0" smtClean="0"/>
          </a:p>
          <a:p>
            <a:pPr marL="151130" lvl="1" indent="0">
              <a:buNone/>
            </a:pPr>
            <a:r>
              <a:rPr lang="en-US" sz="600" dirty="0" smtClean="0"/>
              <a:t>instruments </a:t>
            </a:r>
            <a:r>
              <a:rPr lang="en-US" sz="600" dirty="0"/>
              <a:t>= </a:t>
            </a:r>
            <a:r>
              <a:rPr lang="en-US" sz="600" dirty="0" err="1"/>
              <a:t>D.instruments</a:t>
            </a:r>
            <a:r>
              <a:rPr lang="en-US" sz="600" dirty="0"/>
              <a:t>(</a:t>
            </a:r>
            <a:r>
              <a:rPr lang="en-US" sz="600" dirty="0" err="1"/>
              <a:t>start_date</a:t>
            </a:r>
            <a:r>
              <a:rPr lang="en-US" sz="600" dirty="0"/>
              <a:t>, </a:t>
            </a:r>
            <a:r>
              <a:rPr lang="en-US" sz="600" dirty="0" err="1"/>
              <a:t>end_date</a:t>
            </a:r>
            <a:r>
              <a:rPr lang="en-US" sz="600" dirty="0"/>
              <a:t>) </a:t>
            </a:r>
            <a:endParaRPr lang="en-US" sz="600" dirty="0" smtClean="0"/>
          </a:p>
          <a:p>
            <a:pPr marL="151130" lvl="1" indent="0">
              <a:buNone/>
            </a:pPr>
            <a:r>
              <a:rPr lang="en-US" sz="600" dirty="0" err="1" smtClean="0"/>
              <a:t>hold_days</a:t>
            </a:r>
            <a:r>
              <a:rPr lang="en-US" sz="600" dirty="0" smtClean="0"/>
              <a:t> </a:t>
            </a:r>
            <a:r>
              <a:rPr lang="en-US" sz="600" dirty="0"/>
              <a:t>= 5 </a:t>
            </a:r>
            <a:endParaRPr lang="en-US" sz="600" dirty="0" smtClean="0"/>
          </a:p>
          <a:p>
            <a:pPr marL="151130" lvl="1" indent="0">
              <a:buNone/>
            </a:pPr>
            <a:r>
              <a:rPr lang="en-US" sz="600" dirty="0" smtClean="0"/>
              <a:t>features </a:t>
            </a:r>
            <a:r>
              <a:rPr lang="en-US" sz="600" dirty="0"/>
              <a:t>= [ </a:t>
            </a:r>
            <a:endParaRPr lang="en-US" sz="600" dirty="0" smtClean="0"/>
          </a:p>
          <a:p>
            <a:pPr marL="151130" lvl="1" indent="0">
              <a:buNone/>
            </a:pPr>
            <a:r>
              <a:rPr lang="en-US" sz="600" dirty="0"/>
              <a:t>	</a:t>
            </a:r>
            <a:r>
              <a:rPr lang="en-US" sz="600" dirty="0" smtClean="0"/>
              <a:t>'close_5/close_0</a:t>
            </a:r>
            <a:r>
              <a:rPr lang="en-US" sz="600" dirty="0"/>
              <a:t>', # 5</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close_10/close_0</a:t>
            </a:r>
            <a:r>
              <a:rPr lang="en-US" sz="600" dirty="0"/>
              <a:t>', # 10</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close_20/close_0</a:t>
            </a:r>
            <a:r>
              <a:rPr lang="en-US" sz="600" dirty="0"/>
              <a:t>', # 20</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avg_amount_0/avg_amount_5</a:t>
            </a:r>
            <a:r>
              <a:rPr lang="en-US" sz="600" dirty="0"/>
              <a:t>', # </a:t>
            </a:r>
            <a:r>
              <a:rPr lang="zh-CN" altLang="en-US" sz="600" dirty="0"/>
              <a:t>当日</a:t>
            </a:r>
            <a:r>
              <a:rPr lang="en-US" altLang="zh-CN" sz="600" dirty="0"/>
              <a:t>/5</a:t>
            </a:r>
            <a:r>
              <a:rPr lang="zh-CN" altLang="en-US" sz="600" dirty="0"/>
              <a:t>日平均交易额 </a:t>
            </a:r>
            <a:endParaRPr lang="en-US" altLang="zh-CN" sz="600" dirty="0" smtClean="0"/>
          </a:p>
          <a:p>
            <a:pPr marL="151130" lvl="1" indent="0">
              <a:buNone/>
            </a:pPr>
            <a:r>
              <a:rPr lang="en-US" altLang="zh-CN" sz="600" dirty="0"/>
              <a:t>	</a:t>
            </a:r>
            <a:r>
              <a:rPr lang="en-US" altLang="zh-CN" sz="600" dirty="0" smtClean="0"/>
              <a:t>'</a:t>
            </a:r>
            <a:r>
              <a:rPr lang="en-US" sz="600" dirty="0" smtClean="0"/>
              <a:t>avg_amount_5/avg_amount_20</a:t>
            </a:r>
            <a:r>
              <a:rPr lang="en-US" sz="600" dirty="0"/>
              <a:t>', # 5</a:t>
            </a:r>
            <a:r>
              <a:rPr lang="zh-CN" altLang="en-US" sz="600" dirty="0"/>
              <a:t>日</a:t>
            </a:r>
            <a:r>
              <a:rPr lang="en-US" altLang="zh-CN" sz="600" dirty="0"/>
              <a:t>/20</a:t>
            </a:r>
            <a:r>
              <a:rPr lang="zh-CN" altLang="en-US" sz="600" dirty="0"/>
              <a:t>日平均交易额 </a:t>
            </a:r>
            <a:endParaRPr lang="en-US" altLang="zh-CN" sz="600" dirty="0" smtClean="0"/>
          </a:p>
          <a:p>
            <a:pPr marL="151130" lvl="1" indent="0">
              <a:buNone/>
            </a:pPr>
            <a:r>
              <a:rPr lang="en-US" altLang="zh-CN" sz="600" dirty="0"/>
              <a:t>	</a:t>
            </a:r>
            <a:r>
              <a:rPr lang="en-US" altLang="zh-CN" sz="600" dirty="0" smtClean="0"/>
              <a:t>'</a:t>
            </a:r>
            <a:r>
              <a:rPr lang="en-US" sz="600" dirty="0" smtClean="0"/>
              <a:t>rank_avg_amount_0/rank_avg_amount_5</a:t>
            </a:r>
            <a:r>
              <a:rPr lang="en-US" sz="600" dirty="0"/>
              <a:t>', # </a:t>
            </a:r>
            <a:r>
              <a:rPr lang="zh-CN" altLang="en-US" sz="600" dirty="0"/>
              <a:t>当日</a:t>
            </a:r>
            <a:r>
              <a:rPr lang="en-US" altLang="zh-CN" sz="600" dirty="0"/>
              <a:t>/5</a:t>
            </a:r>
            <a:r>
              <a:rPr lang="zh-CN" altLang="en-US" sz="600" dirty="0"/>
              <a:t>日平均交易额排名 </a:t>
            </a:r>
            <a:r>
              <a:rPr lang="en-US" altLang="zh-CN" sz="600" dirty="0" smtClean="0"/>
              <a:t>	'</a:t>
            </a:r>
            <a:r>
              <a:rPr lang="en-US" sz="600" dirty="0" smtClean="0"/>
              <a:t>rank_avg_amount_5/rank_avg_amount_10</a:t>
            </a:r>
            <a:r>
              <a:rPr lang="en-US" sz="600" dirty="0"/>
              <a:t>', # 5</a:t>
            </a:r>
            <a:r>
              <a:rPr lang="zh-CN" altLang="en-US" sz="600" dirty="0"/>
              <a:t>日</a:t>
            </a:r>
            <a:r>
              <a:rPr lang="en-US" altLang="zh-CN" sz="600" dirty="0"/>
              <a:t>/10</a:t>
            </a:r>
            <a:r>
              <a:rPr lang="zh-CN" altLang="en-US" sz="600" dirty="0"/>
              <a:t>日平均交易额排名 </a:t>
            </a:r>
            <a:endParaRPr lang="en-US" altLang="zh-CN" sz="600" dirty="0" smtClean="0"/>
          </a:p>
          <a:p>
            <a:pPr marL="151130" lvl="1" indent="0">
              <a:buNone/>
            </a:pPr>
            <a:r>
              <a:rPr lang="en-US" altLang="zh-CN" sz="600" dirty="0"/>
              <a:t>	</a:t>
            </a:r>
            <a:r>
              <a:rPr lang="en-US" altLang="zh-CN" sz="600" dirty="0" smtClean="0"/>
              <a:t>'</a:t>
            </a:r>
            <a:r>
              <a:rPr lang="en-US" sz="600" dirty="0" smtClean="0"/>
              <a:t>rank_return_0</a:t>
            </a:r>
            <a:r>
              <a:rPr lang="en-US" sz="600" dirty="0"/>
              <a:t>', # </a:t>
            </a:r>
            <a:r>
              <a:rPr lang="zh-CN" altLang="en-US" sz="600" dirty="0"/>
              <a:t>当日收益 </a:t>
            </a:r>
            <a:r>
              <a:rPr lang="en-US" altLang="zh-CN" sz="600" dirty="0"/>
              <a:t>'</a:t>
            </a:r>
            <a:r>
              <a:rPr lang="en-US" sz="600" dirty="0"/>
              <a:t>rank_return_5', # 5</a:t>
            </a:r>
            <a:r>
              <a:rPr lang="zh-CN" altLang="en-US" sz="600" dirty="0"/>
              <a:t>日收益 </a:t>
            </a:r>
            <a:endParaRPr lang="en-US" altLang="zh-CN" sz="600" dirty="0" smtClean="0"/>
          </a:p>
          <a:p>
            <a:pPr marL="151130" lvl="1" indent="0">
              <a:buNone/>
            </a:pPr>
            <a:r>
              <a:rPr lang="en-US" altLang="zh-CN" sz="600" dirty="0" smtClean="0"/>
              <a:t>	'</a:t>
            </a:r>
            <a:r>
              <a:rPr lang="en-US" sz="600" dirty="0" smtClean="0"/>
              <a:t>rank_return_10</a:t>
            </a:r>
            <a:r>
              <a:rPr lang="en-US" sz="600" dirty="0"/>
              <a:t>', # 10</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rank_return_0/rank_return_5</a:t>
            </a:r>
            <a:r>
              <a:rPr lang="en-US" sz="600" dirty="0"/>
              <a:t>', # </a:t>
            </a:r>
            <a:r>
              <a:rPr lang="zh-CN" altLang="en-US" sz="600" dirty="0"/>
              <a:t>当日</a:t>
            </a:r>
            <a:r>
              <a:rPr lang="en-US" altLang="zh-CN" sz="600" dirty="0"/>
              <a:t>/5</a:t>
            </a:r>
            <a:r>
              <a:rPr lang="zh-CN" altLang="en-US" sz="600" dirty="0"/>
              <a:t>日收益排名 </a:t>
            </a:r>
            <a:endParaRPr lang="en-US" altLang="zh-CN" sz="600" dirty="0" smtClean="0"/>
          </a:p>
          <a:p>
            <a:pPr marL="151130" lvl="1" indent="0">
              <a:buNone/>
            </a:pPr>
            <a:r>
              <a:rPr lang="en-US" altLang="zh-CN" sz="600" dirty="0"/>
              <a:t>	</a:t>
            </a:r>
            <a:r>
              <a:rPr lang="en-US" altLang="zh-CN" sz="600" dirty="0" smtClean="0"/>
              <a:t>'</a:t>
            </a:r>
            <a:r>
              <a:rPr lang="en-US" sz="600" dirty="0" smtClean="0"/>
              <a:t>rank_return_5/rank_return_10</a:t>
            </a:r>
            <a:r>
              <a:rPr lang="en-US" sz="600" dirty="0"/>
              <a:t>', # 5</a:t>
            </a:r>
            <a:r>
              <a:rPr lang="zh-CN" altLang="en-US" sz="600" dirty="0"/>
              <a:t>日</a:t>
            </a:r>
            <a:r>
              <a:rPr lang="en-US" altLang="zh-CN" sz="600" dirty="0"/>
              <a:t>/10</a:t>
            </a:r>
            <a:r>
              <a:rPr lang="zh-CN" altLang="en-US" sz="600" dirty="0"/>
              <a:t>日收益排名 </a:t>
            </a:r>
            <a:endParaRPr lang="en-US" altLang="zh-CN" sz="600" dirty="0" smtClean="0"/>
          </a:p>
          <a:p>
            <a:pPr marL="151130" lvl="1" indent="0">
              <a:buNone/>
            </a:pPr>
            <a:r>
              <a:rPr lang="en-US" altLang="zh-CN" sz="600" dirty="0"/>
              <a:t>	</a:t>
            </a:r>
            <a:r>
              <a:rPr lang="en-US" altLang="zh-CN" sz="600" dirty="0" smtClean="0"/>
              <a:t>'</a:t>
            </a:r>
            <a:r>
              <a:rPr lang="en-US" sz="600" dirty="0" smtClean="0"/>
              <a:t>pe_ttm_0</a:t>
            </a:r>
            <a:r>
              <a:rPr lang="en-US" sz="600" dirty="0"/>
              <a:t>', # </a:t>
            </a:r>
            <a:r>
              <a:rPr lang="zh-CN" altLang="en-US" sz="600" dirty="0"/>
              <a:t>市盈率</a:t>
            </a:r>
            <a:r>
              <a:rPr lang="en-US" sz="600" dirty="0"/>
              <a:t>TTM </a:t>
            </a:r>
            <a:endParaRPr lang="en-US" sz="600" dirty="0" smtClean="0"/>
          </a:p>
          <a:p>
            <a:pPr marL="151130" lvl="1" indent="0">
              <a:buNone/>
            </a:pPr>
            <a:r>
              <a:rPr lang="en-US" sz="600" dirty="0" smtClean="0"/>
              <a:t>] </a:t>
            </a:r>
          </a:p>
          <a:p>
            <a:pPr marL="151130" lvl="1" indent="0">
              <a:buNone/>
            </a:pPr>
            <a:r>
              <a:rPr lang="en-US" sz="600" dirty="0" smtClean="0"/>
              <a:t># </a:t>
            </a:r>
            <a:r>
              <a:rPr lang="zh-CN" altLang="en-US" sz="600" dirty="0"/>
              <a:t>数据标注 </a:t>
            </a:r>
            <a:endParaRPr lang="en-US" altLang="zh-CN" sz="600" dirty="0" smtClean="0"/>
          </a:p>
          <a:p>
            <a:pPr marL="151130" lvl="1" indent="0">
              <a:buNone/>
            </a:pPr>
            <a:r>
              <a:rPr lang="en-US" sz="600" dirty="0" err="1" smtClean="0"/>
              <a:t>label_expr</a:t>
            </a:r>
            <a:r>
              <a:rPr lang="en-US" sz="600" dirty="0" smtClean="0"/>
              <a:t> </a:t>
            </a:r>
            <a:r>
              <a:rPr lang="en-US" sz="600" dirty="0"/>
              <a:t>= [ </a:t>
            </a:r>
            <a:endParaRPr lang="en-US" sz="600" dirty="0" smtClean="0"/>
          </a:p>
          <a:p>
            <a:pPr marL="151130" lvl="1" indent="0">
              <a:buNone/>
            </a:pPr>
            <a:r>
              <a:rPr lang="en-US" sz="600" dirty="0"/>
              <a:t>	</a:t>
            </a:r>
            <a:r>
              <a:rPr lang="en-US" sz="600" dirty="0" smtClean="0"/>
              <a:t># </a:t>
            </a:r>
            <a:r>
              <a:rPr lang="zh-CN" altLang="en-US" sz="600" dirty="0"/>
              <a:t>计算未来一段时间（</a:t>
            </a:r>
            <a:r>
              <a:rPr lang="en-US" sz="600" dirty="0" err="1"/>
              <a:t>hold_days</a:t>
            </a:r>
            <a:r>
              <a:rPr lang="en-US" sz="600" dirty="0"/>
              <a:t>）</a:t>
            </a:r>
            <a:r>
              <a:rPr lang="zh-CN" altLang="en-US" sz="600" dirty="0"/>
              <a:t>的相对收益 </a:t>
            </a:r>
            <a:endParaRPr lang="en-US" altLang="zh-CN" sz="600" dirty="0" smtClean="0"/>
          </a:p>
          <a:p>
            <a:pPr marL="151130" lvl="1" indent="0">
              <a:buNone/>
            </a:pPr>
            <a:r>
              <a:rPr lang="en-US" altLang="zh-CN" sz="600" dirty="0"/>
              <a:t>	</a:t>
            </a:r>
            <a:r>
              <a:rPr lang="en-US" altLang="zh-CN" sz="600" dirty="0" smtClean="0"/>
              <a:t>'</a:t>
            </a:r>
            <a:r>
              <a:rPr lang="en-US" sz="600" dirty="0" smtClean="0"/>
              <a:t>shift(close</a:t>
            </a:r>
            <a:r>
              <a:rPr lang="en-US" sz="600" dirty="0"/>
              <a:t>, -5) / shift(open, -1) - shift(</a:t>
            </a:r>
            <a:r>
              <a:rPr lang="en-US" sz="600" dirty="0" err="1"/>
              <a:t>benchmark_close</a:t>
            </a:r>
            <a:r>
              <a:rPr lang="en-US" sz="600" dirty="0"/>
              <a:t>, -5) / shift(</a:t>
            </a:r>
            <a:r>
              <a:rPr lang="en-US" sz="600" dirty="0" err="1"/>
              <a:t>benchmark_open</a:t>
            </a:r>
            <a:r>
              <a:rPr lang="en-US" sz="600" dirty="0"/>
              <a:t>, -1)', </a:t>
            </a:r>
            <a:endParaRPr lang="en-US" sz="600" dirty="0" smtClean="0"/>
          </a:p>
          <a:p>
            <a:pPr marL="151130" lvl="1" indent="0">
              <a:buNone/>
            </a:pPr>
            <a:r>
              <a:rPr lang="en-US" sz="600" dirty="0"/>
              <a:t>	</a:t>
            </a:r>
            <a:r>
              <a:rPr lang="en-US" sz="600" dirty="0" smtClean="0"/>
              <a:t># </a:t>
            </a:r>
            <a:r>
              <a:rPr lang="zh-CN" altLang="en-US" sz="600" dirty="0"/>
              <a:t>极值处理：用</a:t>
            </a:r>
            <a:r>
              <a:rPr lang="en-US" altLang="zh-CN" sz="600" dirty="0"/>
              <a:t>1%</a:t>
            </a:r>
            <a:r>
              <a:rPr lang="zh-CN" altLang="en-US" sz="600" dirty="0"/>
              <a:t>和</a:t>
            </a:r>
            <a:r>
              <a:rPr lang="en-US" altLang="zh-CN" sz="600" dirty="0"/>
              <a:t>99%</a:t>
            </a:r>
            <a:r>
              <a:rPr lang="zh-CN" altLang="en-US" sz="600" dirty="0"/>
              <a:t>分位的值做</a:t>
            </a:r>
            <a:r>
              <a:rPr lang="en-US" sz="600" dirty="0"/>
              <a:t>clip </a:t>
            </a:r>
            <a:endParaRPr lang="en-US" sz="600" dirty="0" smtClean="0"/>
          </a:p>
          <a:p>
            <a:pPr marL="151130" lvl="1" indent="0">
              <a:buNone/>
            </a:pPr>
            <a:r>
              <a:rPr lang="en-US" sz="600" dirty="0"/>
              <a:t>	</a:t>
            </a:r>
            <a:r>
              <a:rPr lang="en-US" sz="600" dirty="0" smtClean="0"/>
              <a:t>'clip(label</a:t>
            </a:r>
            <a:r>
              <a:rPr lang="en-US" sz="600" dirty="0"/>
              <a:t>, </a:t>
            </a:r>
            <a:r>
              <a:rPr lang="en-US" sz="600" dirty="0" err="1"/>
              <a:t>all_quantile</a:t>
            </a:r>
            <a:r>
              <a:rPr lang="en-US" sz="600" dirty="0"/>
              <a:t>(label, 0.01), </a:t>
            </a:r>
            <a:r>
              <a:rPr lang="en-US" sz="600" dirty="0" err="1"/>
              <a:t>all_quantile</a:t>
            </a:r>
            <a:r>
              <a:rPr lang="en-US" sz="600" dirty="0"/>
              <a:t>(label, 0.99))', </a:t>
            </a:r>
            <a:endParaRPr lang="en-US" sz="600" dirty="0" smtClean="0"/>
          </a:p>
          <a:p>
            <a:pPr marL="151130" lvl="1" indent="0">
              <a:buNone/>
            </a:pPr>
            <a:r>
              <a:rPr lang="en-US" sz="600" dirty="0"/>
              <a:t>	</a:t>
            </a:r>
            <a:r>
              <a:rPr lang="en-US" sz="600" dirty="0" smtClean="0"/>
              <a:t># </a:t>
            </a:r>
            <a:r>
              <a:rPr lang="zh-CN" altLang="en-US" sz="600" dirty="0"/>
              <a:t>将分数映射到分类，这里使用</a:t>
            </a:r>
            <a:r>
              <a:rPr lang="en-US" altLang="zh-CN" sz="600" dirty="0"/>
              <a:t>20</a:t>
            </a:r>
            <a:r>
              <a:rPr lang="zh-CN" altLang="en-US" sz="600" dirty="0"/>
              <a:t>个分类</a:t>
            </a:r>
            <a:r>
              <a:rPr lang="en-US" altLang="zh-CN" sz="600" dirty="0"/>
              <a:t>,</a:t>
            </a:r>
            <a:r>
              <a:rPr lang="zh-CN" altLang="en-US" sz="600" dirty="0"/>
              <a:t>这里采取等宽离散化 </a:t>
            </a:r>
            <a:endParaRPr lang="en-US" altLang="zh-CN" sz="600" dirty="0" smtClean="0"/>
          </a:p>
          <a:p>
            <a:pPr marL="151130" lvl="1" indent="0">
              <a:buNone/>
            </a:pPr>
            <a:r>
              <a:rPr lang="en-US" altLang="zh-CN" sz="600" dirty="0"/>
              <a:t>	</a:t>
            </a:r>
            <a:r>
              <a:rPr lang="en-US" altLang="zh-CN" sz="600" dirty="0" smtClean="0"/>
              <a:t>'</a:t>
            </a:r>
            <a:r>
              <a:rPr lang="en-US" sz="600" dirty="0" err="1" smtClean="0"/>
              <a:t>all_wbins</a:t>
            </a:r>
            <a:r>
              <a:rPr lang="en-US" sz="600" dirty="0" smtClean="0"/>
              <a:t>(label</a:t>
            </a:r>
            <a:r>
              <a:rPr lang="en-US" sz="600" dirty="0"/>
              <a:t>, 20)', </a:t>
            </a:r>
            <a:endParaRPr lang="en-US" sz="600" dirty="0" smtClean="0"/>
          </a:p>
          <a:p>
            <a:pPr marL="151130" lvl="1" indent="0">
              <a:buNone/>
            </a:pPr>
            <a:r>
              <a:rPr lang="en-US" sz="600" dirty="0"/>
              <a:t>	</a:t>
            </a:r>
            <a:r>
              <a:rPr lang="en-US" sz="600" dirty="0" smtClean="0"/>
              <a:t># </a:t>
            </a:r>
            <a:r>
              <a:rPr lang="zh-CN" altLang="en-US" sz="600" dirty="0"/>
              <a:t>过滤掉一字涨停的情况 </a:t>
            </a:r>
            <a:r>
              <a:rPr lang="en-US" altLang="zh-CN" sz="600" dirty="0"/>
              <a:t>(</a:t>
            </a:r>
            <a:r>
              <a:rPr lang="zh-CN" altLang="en-US" sz="600" dirty="0"/>
              <a:t>设置</a:t>
            </a:r>
            <a:r>
              <a:rPr lang="en-US" sz="600" dirty="0"/>
              <a:t>label</a:t>
            </a:r>
            <a:r>
              <a:rPr lang="zh-CN" altLang="en-US" sz="600" dirty="0"/>
              <a:t>为</a:t>
            </a:r>
            <a:r>
              <a:rPr lang="en-US" sz="600" dirty="0" err="1"/>
              <a:t>NaN</a:t>
            </a:r>
            <a:r>
              <a:rPr lang="en-US" sz="600" dirty="0"/>
              <a:t>，</a:t>
            </a:r>
            <a:r>
              <a:rPr lang="zh-CN" altLang="en-US" sz="600" dirty="0"/>
              <a:t>在后续处理和训练中会忽略</a:t>
            </a:r>
            <a:r>
              <a:rPr lang="en-US" sz="600" dirty="0" err="1"/>
              <a:t>NaN</a:t>
            </a:r>
            <a:r>
              <a:rPr lang="zh-CN" altLang="en-US" sz="600" dirty="0"/>
              <a:t>的</a:t>
            </a:r>
            <a:r>
              <a:rPr lang="en-US" sz="600" dirty="0"/>
              <a:t>label) </a:t>
            </a:r>
            <a:endParaRPr lang="en-US" sz="600" dirty="0" smtClean="0"/>
          </a:p>
          <a:p>
            <a:pPr marL="151130" lvl="1" indent="0">
              <a:buNone/>
            </a:pPr>
            <a:r>
              <a:rPr lang="en-US" sz="600" dirty="0"/>
              <a:t>	</a:t>
            </a:r>
            <a:r>
              <a:rPr lang="en-US" sz="600" dirty="0" smtClean="0"/>
              <a:t>'where(shift(high</a:t>
            </a:r>
            <a:r>
              <a:rPr lang="en-US" sz="600" dirty="0"/>
              <a:t>, -1) == shift(low, -1), </a:t>
            </a:r>
            <a:r>
              <a:rPr lang="en-US" sz="600" dirty="0" err="1"/>
              <a:t>NaN</a:t>
            </a:r>
            <a:r>
              <a:rPr lang="en-US" sz="600" dirty="0"/>
              <a:t>, label)' </a:t>
            </a:r>
            <a:endParaRPr lang="en-US" sz="600" dirty="0" smtClean="0"/>
          </a:p>
          <a:p>
            <a:pPr marL="151130" lvl="1" indent="0">
              <a:buNone/>
            </a:pPr>
            <a:r>
              <a:rPr lang="en-US" sz="600" dirty="0" smtClean="0"/>
              <a:t>] </a:t>
            </a:r>
            <a:r>
              <a:rPr lang="en-US" sz="600" dirty="0"/>
              <a:t/>
            </a:r>
            <a:br>
              <a:rPr lang="en-US" sz="600" dirty="0"/>
            </a:br>
            <a:endParaRPr lang="en-US" sz="600" dirty="0"/>
          </a:p>
        </p:txBody>
      </p:sp>
      <p:sp>
        <p:nvSpPr>
          <p:cNvPr id="4" name="Slide Number Placeholder 3"/>
          <p:cNvSpPr>
            <a:spLocks noGrp="1"/>
          </p:cNvSpPr>
          <p:nvPr>
            <p:ph type="sldNum" sz="quarter" idx="12"/>
          </p:nvPr>
        </p:nvSpPr>
        <p:spPr/>
        <p:txBody>
          <a:bodyPr/>
          <a:lstStyle/>
          <a:p>
            <a:fld id="{EE2556C5-CE8C-6547-B838-EA80C61A4AF7}" type="slidenum">
              <a:rPr lang="en-US" smtClean="0"/>
              <a:t>42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t>43</a:t>
            </a:fld>
            <a:endParaRPr lang="en-US" dirty="0"/>
          </a:p>
        </p:txBody>
      </p:sp>
      <p:sp>
        <p:nvSpPr>
          <p:cNvPr id="5" name="Text Box 4"/>
          <p:cNvSpPr txBox="1"/>
          <p:nvPr/>
        </p:nvSpPr>
        <p:spPr>
          <a:xfrm>
            <a:off x="151130" y="127000"/>
            <a:ext cx="8872855" cy="4754880"/>
          </a:xfrm>
          <a:prstGeom prst="rect">
            <a:avLst/>
          </a:prstGeom>
          <a:noFill/>
        </p:spPr>
        <p:txBody>
          <a:bodyPr wrap="square" rtlCol="0" anchor="t">
            <a:spAutoFit/>
          </a:bodyPr>
          <a:lstStyle/>
          <a:p>
            <a:r>
              <a:rPr lang="en-US"/>
              <a:t>净资产收益率，或者说股东权益报酬率，==净利润÷净资产，它是从股东的角度衡量企业对股东投入的资金的使用效率。该指标越高，表明股东投入资金的收益越高</a:t>
            </a:r>
          </a:p>
          <a:p>
            <a:endParaRPr lang="en-US"/>
          </a:p>
          <a:p>
            <a:r>
              <a:rPr lang="en-US"/>
              <a:t>ROE = 销售净利率 </a:t>
            </a:r>
            <a:r>
              <a:rPr lang="x-none" altLang="en-US"/>
              <a:t>x </a:t>
            </a:r>
            <a:r>
              <a:rPr lang="en-US"/>
              <a:t>总资产周转率 </a:t>
            </a:r>
            <a:r>
              <a:rPr lang="x-none" altLang="en-US"/>
              <a:t>x </a:t>
            </a:r>
            <a:r>
              <a:rPr lang="en-US"/>
              <a:t>权益乘数。</a:t>
            </a:r>
          </a:p>
          <a:p>
            <a:r>
              <a:rPr lang="en-US"/>
              <a:t>这就是杜邦分析。</a:t>
            </a:r>
          </a:p>
          <a:p>
            <a:endParaRPr lang="en-US"/>
          </a:p>
          <a:p>
            <a:r>
              <a:rPr lang="en-US"/>
              <a:t>简单来说。</a:t>
            </a:r>
          </a:p>
          <a:p>
            <a:endParaRPr lang="en-US"/>
          </a:p>
          <a:p>
            <a:r>
              <a:rPr lang="en-US"/>
              <a:t>1、销售净利率=净利润÷销售收入，表明了企业卖的产品赚不赚钱；</a:t>
            </a:r>
          </a:p>
          <a:p>
            <a:r>
              <a:rPr lang="en-US"/>
              <a:t>2、资产周转率=销售收入÷资产总额，表明了企业赚钱的次数，周转几次就赚几次钱；</a:t>
            </a:r>
          </a:p>
          <a:p>
            <a:r>
              <a:rPr lang="en-US"/>
              <a:t>3、权益乘数=资产总额÷所有者权益总额，反映了企业杠杆的大小。我不仅用自己投入的钱赚钱，也借别人的钱来赚钱，那么，我撬动外部资源的能力有多大呢？</a:t>
            </a:r>
          </a:p>
          <a:p>
            <a:endParaRPr lang="en-US"/>
          </a:p>
          <a:p>
            <a:r>
              <a:rPr lang="en-US"/>
              <a:t>也就是说，你把自己的钱以及借来的钱（财务杠杆）放到一个大盘子（盈利模式）里让它转动。盘子转动一次能赚多少钱（净利率的高低），一年能转动几次（总资产周转率）。就是这三个因素影响了企业的经营业绩</a:t>
            </a:r>
          </a:p>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05" y="64135"/>
            <a:ext cx="7543800" cy="507365"/>
          </a:xfrm>
        </p:spPr>
        <p:txBody>
          <a:bodyPr>
            <a:normAutofit fontScale="90000"/>
          </a:bodyPr>
          <a:lstStyle/>
          <a:p>
            <a:r>
              <a:rPr lang="zh-CN" altLang="en-US" b="1" dirty="0"/>
              <a:t>量化投资利器</a:t>
            </a:r>
            <a:r>
              <a:rPr lang="en-US" altLang="zh-CN" b="1" dirty="0"/>
              <a:t>Python</a:t>
            </a:r>
            <a:endParaRPr lang="en-US" dirty="0"/>
          </a:p>
        </p:txBody>
      </p:sp>
      <p:sp>
        <p:nvSpPr>
          <p:cNvPr id="3" name="Content Placeholder 2"/>
          <p:cNvSpPr>
            <a:spLocks noGrp="1"/>
          </p:cNvSpPr>
          <p:nvPr>
            <p:ph idx="1"/>
          </p:nvPr>
        </p:nvSpPr>
        <p:spPr>
          <a:xfrm>
            <a:off x="822960" y="708660"/>
            <a:ext cx="7543800" cy="4339590"/>
          </a:xfrm>
        </p:spPr>
        <p:txBody>
          <a:bodyPr>
            <a:normAutofit fontScale="90000" lnSpcReduction="10000"/>
          </a:bodyPr>
          <a:lstStyle/>
          <a:p>
            <a:r>
              <a:rPr lang="en-US" dirty="0"/>
              <a:t>在Python中有多种内建的数据结构</a:t>
            </a:r>
            <a:r>
              <a:rPr lang="x-none" altLang="en-US" dirty="0"/>
              <a:t>--</a:t>
            </a:r>
            <a:r>
              <a:rPr lang="en-US" dirty="0"/>
              <a:t>列表、字典、集合和元组，第三方库pandas还提供DataFrame和Series。</a:t>
            </a:r>
          </a:p>
          <a:p>
            <a:r>
              <a:rPr lang="en-US" dirty="0"/>
              <a:t>序列包括：</a:t>
            </a:r>
          </a:p>
          <a:p>
            <a:r>
              <a:rPr lang="en-US" dirty="0"/>
              <a:t>List（列表），是有序集合，没有固定大小，可以通过对偏移量以及其他方法修改列表大小。列表的基本形式如：[1,2,3,4]</a:t>
            </a:r>
            <a:r>
              <a:rPr lang="x-none" altLang="en-US" dirty="0"/>
              <a:t>.对于列表来讲，有三个内置函数非常有用： </a:t>
            </a:r>
            <a:r>
              <a:rPr lang="x-none" altLang="en-US" u="sng" dirty="0">
                <a:solidFill>
                  <a:schemeClr val="tx1"/>
                </a:solidFill>
              </a:rPr>
              <a:t>filter()，map() 以及 reduce()</a:t>
            </a:r>
            <a:r>
              <a:rPr lang="x-none" altLang="en-US" dirty="0"/>
              <a:t>。filter(function, sequence) 返回一个 sequence(序列)，包括了给定序列中所有调用 function(item) 后返回值为 true 的元素(如果可能的话，会返回相同的类型)。如果该序列 (sequence)是一个 str, unicode 或者 tuple，返回值必定是同一类型，否则，它总是 list。map(function, sequence) 为每一个元素依次调用 function(item) 并将返回值组成一个链表返回。reduce(function, sequence) 返回一个单值，它是这样构造的：首先以序列的前两个元素调用函数 function，再以返回值和第三个参数调用，依次执行下去。</a:t>
            </a:r>
          </a:p>
          <a:p>
            <a:r>
              <a:rPr lang="en-US" dirty="0"/>
              <a:t>Tuple（元组），是有序集合，是不可变的，可以进行组合和复制运算后会生成一个新的元组。元组的基本形式比如：(1,3,6,10)</a:t>
            </a:r>
          </a:p>
          <a:p>
            <a:r>
              <a:rPr lang="en-US" dirty="0"/>
              <a:t>String（字符串），也是有序集合</a:t>
            </a:r>
          </a:p>
          <a:p>
            <a:r>
              <a:rPr lang="en-US" dirty="0"/>
              <a:t>无序包括：</a:t>
            </a:r>
          </a:p>
          <a:p>
            <a:r>
              <a:rPr lang="en-US" dirty="0"/>
              <a:t>Set（集合），是一个无序不重复元素的集。基本功能包括关系运算和消除重复元素。集合的基本形式如：set('abracadabra')</a:t>
            </a:r>
          </a:p>
          <a:p>
            <a:r>
              <a:rPr lang="en-US" dirty="0"/>
              <a:t>Dictionary（字典）是无序的键：值对 (key:value 对)集合，键必须是互不相同的(在同一个字典之内)。</a:t>
            </a:r>
          </a:p>
        </p:txBody>
      </p:sp>
      <p:sp>
        <p:nvSpPr>
          <p:cNvPr id="4" name="Slide Number Placeholder 3"/>
          <p:cNvSpPr>
            <a:spLocks noGrp="1"/>
          </p:cNvSpPr>
          <p:nvPr>
            <p:ph type="sldNum" sz="quarter" idx="12"/>
          </p:nvPr>
        </p:nvSpPr>
        <p:spPr/>
        <p:txBody>
          <a:bodyPr/>
          <a:lstStyle/>
          <a:p>
            <a:fld id="{EE2556C5-CE8C-6547-B838-EA80C61A4AF7}" type="slidenum">
              <a:rPr lang="en-US" smtClean="0"/>
              <a:t>44</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05" y="64135"/>
            <a:ext cx="7543800" cy="507365"/>
          </a:xfrm>
        </p:spPr>
        <p:txBody>
          <a:bodyPr>
            <a:normAutofit fontScale="90000"/>
          </a:bodyPr>
          <a:lstStyle/>
          <a:p>
            <a:r>
              <a:rPr lang="zh-CN" altLang="en-US" b="1" dirty="0"/>
              <a:t>量化投资利器</a:t>
            </a:r>
            <a:r>
              <a:rPr lang="en-US" altLang="zh-CN" b="1" dirty="0"/>
              <a:t>Python</a:t>
            </a:r>
            <a:endParaRPr lang="en-US" dirty="0"/>
          </a:p>
        </p:txBody>
      </p:sp>
      <p:sp>
        <p:nvSpPr>
          <p:cNvPr id="3" name="Content Placeholder 2"/>
          <p:cNvSpPr>
            <a:spLocks noGrp="1"/>
          </p:cNvSpPr>
          <p:nvPr>
            <p:ph idx="1"/>
          </p:nvPr>
        </p:nvSpPr>
        <p:spPr>
          <a:xfrm>
            <a:off x="822960" y="708660"/>
            <a:ext cx="7543800" cy="4339590"/>
          </a:xfrm>
        </p:spPr>
        <p:txBody>
          <a:bodyPr>
            <a:normAutofit fontScale="87500" lnSpcReduction="10000"/>
          </a:bodyPr>
          <a:lstStyle/>
          <a:p>
            <a:r>
              <a:rPr lang="en-US" dirty="0"/>
              <a:t>字典（dictionary）</a:t>
            </a:r>
          </a:p>
          <a:p>
            <a:r>
              <a:rPr lang="en-US" dirty="0"/>
              <a:t>序列是以连续的整数为索引，与此不同的是，字典以"关键字"为索引，关键字可以是任意不可变类型，通常用字符串或数值。字典是无序的键：值对 (key:value 对)集合，键必须是互不相同的(在同一个字典之内)。</a:t>
            </a:r>
          </a:p>
          <a:p>
            <a:r>
              <a:rPr lang="x-none" altLang="en-US" dirty="0"/>
              <a:t>Data Access used in Pandas DataFrame</a:t>
            </a:r>
          </a:p>
          <a:p>
            <a:pPr lvl="1">
              <a:buFont typeface="Arial" charset="0"/>
              <a:buChar char="•"/>
            </a:pPr>
            <a:r>
              <a:rPr lang="x-none" altLang="en-US" dirty="0"/>
              <a:t>Dump the column data labeled by 'xxx' ex. df['B'] or df.iloc[:, 1]</a:t>
            </a:r>
          </a:p>
          <a:p>
            <a:pPr lvl="1">
              <a:buFont typeface="Arial" charset="0"/>
              <a:buChar char="•"/>
            </a:pPr>
            <a:r>
              <a:rPr lang="x-none" altLang="en-US" dirty="0"/>
              <a:t>Dump the specified (row, col) cell data by df.loc['rowIndexName', 'xxx'] or df.iloc[3, 4] or df.iloc[0:3, :] or df.iloc[0:2, 2:3] or df.iloc[1, :] or df.ix[2, 3] or df.ix['20150122', 3] or df.ix[:, 3]</a:t>
            </a:r>
          </a:p>
          <a:p>
            <a:pPr lvl="1">
              <a:buFont typeface="Arial" charset="0"/>
              <a:buChar char="•"/>
            </a:pPr>
            <a:r>
              <a:rPr lang="x-none" altLang="en-US" dirty="0"/>
              <a:t>Extract specified rows by df.loc['rowData1':'rowData2']</a:t>
            </a:r>
          </a:p>
          <a:p>
            <a:pPr lvl="1">
              <a:buFont typeface="Arial" charset="0"/>
              <a:buChar char="•"/>
            </a:pPr>
            <a:r>
              <a:rPr lang="x-none" altLang="en-US" dirty="0"/>
              <a:t>Dump the specified col datas by df.loc[:, 'colName']</a:t>
            </a:r>
          </a:p>
          <a:p>
            <a:pPr lvl="1">
              <a:buFont typeface="Arial" charset="0"/>
              <a:buChar char="•"/>
            </a:pPr>
            <a:r>
              <a:rPr lang="x-none" altLang="en-US" dirty="0"/>
              <a:t>Extract specified cols by df.loc[:, ['A', 'C']]</a:t>
            </a:r>
          </a:p>
          <a:p>
            <a:r>
              <a:rPr lang="x-none" altLang="en-US" dirty="0"/>
              <a:t>常见的几种迭代器</a:t>
            </a:r>
          </a:p>
          <a:p>
            <a:pPr lvl="1">
              <a:buFont typeface="Arial" charset="0"/>
              <a:buChar char="•"/>
            </a:pPr>
            <a:r>
              <a:rPr lang="x-none" altLang="en-US" dirty="0"/>
              <a:t>range</a:t>
            </a:r>
          </a:p>
          <a:p>
            <a:pPr lvl="1">
              <a:buFont typeface="Arial" charset="0"/>
              <a:buChar char="•"/>
            </a:pPr>
            <a:r>
              <a:rPr lang="x-none" altLang="en-US" dirty="0"/>
              <a:t>zip 可以让我们使用for循环来并行使用多个序列，zip会取得一个或多个序列为参数，然后返回元组的列表，将这些序列中的并排的元素配成对。</a:t>
            </a:r>
          </a:p>
          <a:p>
            <a:pPr lvl="1">
              <a:buFont typeface="Arial" charset="0"/>
              <a:buChar char="•"/>
            </a:pPr>
            <a:r>
              <a:rPr lang="x-none" altLang="en-US" dirty="0"/>
              <a:t>enumerate 可以获得元素和元素的偏移值</a:t>
            </a:r>
          </a:p>
          <a:p>
            <a:pPr lvl="1">
              <a:buFont typeface="Arial" charset="0"/>
              <a:buChar char="•"/>
            </a:pPr>
            <a:r>
              <a:rPr lang="x-none" altLang="en-US" dirty="0"/>
              <a:t>map map会对一个序列对象中的每一个元素应用被传入的函数，并且返回一个包含所有函数调用结果的一个列表。</a:t>
            </a:r>
          </a:p>
          <a:p>
            <a:pPr lvl="1">
              <a:buFont typeface="Arial" charset="0"/>
              <a:buChar char="•"/>
            </a:pPr>
            <a:r>
              <a:rPr lang="x-none" altLang="en-US" dirty="0"/>
              <a:t>filter 基于某一测试函数过滤出一些元素</a:t>
            </a:r>
          </a:p>
          <a:p>
            <a:pPr lvl="1">
              <a:buFont typeface="Arial" charset="0"/>
              <a:buChar char="•"/>
            </a:pPr>
            <a:r>
              <a:rPr lang="x-none" altLang="en-US" dirty="0"/>
              <a:t>reduce 对每对元素都应用函数并运行到最后结果</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45</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05" y="64135"/>
            <a:ext cx="7543800" cy="507365"/>
          </a:xfrm>
        </p:spPr>
        <p:txBody>
          <a:bodyPr>
            <a:normAutofit fontScale="90000"/>
          </a:bodyPr>
          <a:lstStyle/>
          <a:p>
            <a:r>
              <a:rPr lang="zh-CN" altLang="en-US" b="1" dirty="0"/>
              <a:t>量化投资利器</a:t>
            </a:r>
            <a:r>
              <a:rPr lang="en-US" altLang="zh-CN" b="1" dirty="0"/>
              <a:t>Python</a:t>
            </a:r>
            <a:endParaRPr lang="en-US" dirty="0"/>
          </a:p>
        </p:txBody>
      </p:sp>
      <p:sp>
        <p:nvSpPr>
          <p:cNvPr id="3" name="Content Placeholder 2"/>
          <p:cNvSpPr>
            <a:spLocks noGrp="1"/>
          </p:cNvSpPr>
          <p:nvPr>
            <p:ph idx="1"/>
          </p:nvPr>
        </p:nvSpPr>
        <p:spPr>
          <a:xfrm>
            <a:off x="822960" y="708660"/>
            <a:ext cx="7543800" cy="4339590"/>
          </a:xfrm>
        </p:spPr>
        <p:txBody>
          <a:bodyPr>
            <a:normAutofit/>
          </a:bodyPr>
          <a:lstStyle/>
          <a:p>
            <a:r>
              <a:rPr lang="en-US" dirty="0"/>
              <a:t>Pandas提供了大量的方法能够轻松的对</a:t>
            </a:r>
            <a:r>
              <a:rPr lang="en-US" b="1" u="sng" dirty="0"/>
              <a:t>Series</a:t>
            </a:r>
            <a:r>
              <a:rPr lang="en-US" dirty="0"/>
              <a:t>，</a:t>
            </a:r>
            <a:r>
              <a:rPr lang="en-US" b="1" u="sng" dirty="0"/>
              <a:t>DataFrame</a:t>
            </a:r>
            <a:r>
              <a:rPr lang="en-US" dirty="0"/>
              <a:t>和</a:t>
            </a:r>
            <a:r>
              <a:rPr lang="en-US" b="1" u="sng" dirty="0"/>
              <a:t>Panel</a:t>
            </a:r>
            <a:r>
              <a:rPr lang="en-US" dirty="0"/>
              <a:t>对象进行各种符合各种逻辑关系的合并操作</a:t>
            </a:r>
          </a:p>
          <a:p>
            <a:r>
              <a:rPr lang="en-US" dirty="0"/>
              <a:t>merge 可根据一个或多个键将不同DataFrame中的行连接起来</a:t>
            </a:r>
          </a:p>
          <a:p>
            <a:r>
              <a:rPr lang="en-US" dirty="0"/>
              <a:t>concat 可以沿一条轴将多个对象堆叠到一起。</a:t>
            </a:r>
          </a:p>
          <a:p>
            <a:r>
              <a:rPr lang="en-US" dirty="0"/>
              <a:t>combine_first可以将重复数据编接在一起，用一个对象中的值填充另一个对象中的缺失值</a:t>
            </a:r>
          </a:p>
          <a:p>
            <a:r>
              <a:rPr lang="x-none" altLang="en-US" dirty="0"/>
              <a:t>Reference: https://www.joinquant.com/post/550</a:t>
            </a:r>
          </a:p>
        </p:txBody>
      </p:sp>
      <p:sp>
        <p:nvSpPr>
          <p:cNvPr id="4" name="Slide Number Placeholder 3"/>
          <p:cNvSpPr>
            <a:spLocks noGrp="1"/>
          </p:cNvSpPr>
          <p:nvPr>
            <p:ph type="sldNum" sz="quarter" idx="12"/>
          </p:nvPr>
        </p:nvSpPr>
        <p:spPr/>
        <p:txBody>
          <a:bodyPr/>
          <a:lstStyle/>
          <a:p>
            <a:fld id="{EE2556C5-CE8C-6547-B838-EA80C61A4AF7}" type="slidenum">
              <a:rPr lang="en-US" smtClean="0"/>
              <a:t>46</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3352"/>
            <a:ext cx="7543800" cy="622075"/>
          </a:xfrm>
        </p:spPr>
        <p:txBody>
          <a:bodyPr>
            <a:normAutofit fontScale="90000"/>
          </a:bodyPr>
          <a:lstStyle/>
          <a:p>
            <a:r>
              <a:rPr lang="en-US" dirty="0"/>
              <a:t>Background Knowledge</a:t>
            </a:r>
            <a:br>
              <a:rPr lang="en-US" dirty="0"/>
            </a:br>
            <a:r>
              <a:rPr lang="en-US" sz="1300" dirty="0"/>
              <a:t>http://www.sharetisfy.com/2017/11/epsperoedydpsnta.html</a:t>
            </a:r>
          </a:p>
        </p:txBody>
      </p:sp>
      <p:sp>
        <p:nvSpPr>
          <p:cNvPr id="3" name="Content Placeholder 2"/>
          <p:cNvSpPr>
            <a:spLocks noGrp="1"/>
          </p:cNvSpPr>
          <p:nvPr>
            <p:ph idx="1"/>
          </p:nvPr>
        </p:nvSpPr>
        <p:spPr>
          <a:xfrm>
            <a:off x="822960" y="785708"/>
            <a:ext cx="7543800" cy="4246880"/>
          </a:xfrm>
        </p:spPr>
        <p:txBody>
          <a:bodyPr>
            <a:normAutofit fontScale="40000" lnSpcReduction="20000"/>
          </a:bodyPr>
          <a:lstStyle/>
          <a:p>
            <a:pPr>
              <a:lnSpc>
                <a:spcPct val="120000"/>
              </a:lnSpc>
            </a:pPr>
            <a:r>
              <a:rPr lang="zh-CN" altLang="en-US" dirty="0" smtClean="0"/>
              <a:t>例子：一</a:t>
            </a:r>
            <a:r>
              <a:rPr lang="zh-CN" altLang="en-US" dirty="0"/>
              <a:t>路发公司</a:t>
            </a:r>
            <a:r>
              <a:rPr lang="en-US" altLang="zh-CN" dirty="0"/>
              <a:t>1</a:t>
            </a:r>
            <a:r>
              <a:rPr lang="zh-CN" altLang="en-US" dirty="0"/>
              <a:t>万股开始价值马币十万</a:t>
            </a:r>
            <a:r>
              <a:rPr lang="zh-CN" altLang="en-US" dirty="0" smtClean="0"/>
              <a:t>，一</a:t>
            </a:r>
            <a:r>
              <a:rPr lang="zh-CN" altLang="en-US" dirty="0"/>
              <a:t>人出</a:t>
            </a:r>
            <a:r>
              <a:rPr lang="en-US" altLang="zh-CN" dirty="0"/>
              <a:t>5</a:t>
            </a:r>
            <a:r>
              <a:rPr lang="zh-CN" altLang="en-US" dirty="0"/>
              <a:t>万</a:t>
            </a:r>
            <a:r>
              <a:rPr lang="en-US" altLang="zh-CN" dirty="0"/>
              <a:t>,</a:t>
            </a:r>
            <a:r>
              <a:rPr lang="zh-CN" altLang="en-US" dirty="0"/>
              <a:t>每人各自有</a:t>
            </a:r>
            <a:r>
              <a:rPr lang="en-US" altLang="zh-CN" dirty="0"/>
              <a:t>5</a:t>
            </a:r>
            <a:r>
              <a:rPr lang="zh-CN" altLang="en-US" dirty="0"/>
              <a:t>千的股份（</a:t>
            </a:r>
            <a:r>
              <a:rPr lang="en-US" altLang="zh-CN" dirty="0"/>
              <a:t>5000</a:t>
            </a:r>
            <a:r>
              <a:rPr lang="zh-CN" altLang="en-US" dirty="0"/>
              <a:t>股，</a:t>
            </a:r>
            <a:r>
              <a:rPr lang="en-US" altLang="zh-CN" dirty="0"/>
              <a:t>50LOT</a:t>
            </a:r>
            <a:r>
              <a:rPr lang="zh-CN" altLang="en-US" dirty="0"/>
              <a:t>）</a:t>
            </a:r>
            <a:r>
              <a:rPr lang="en-US" altLang="zh-CN" dirty="0"/>
              <a:t>,</a:t>
            </a:r>
            <a:r>
              <a:rPr lang="zh-CN" altLang="en-US" dirty="0" smtClean="0"/>
              <a:t>在</a:t>
            </a:r>
            <a:r>
              <a:rPr lang="zh-CN" altLang="en-US" dirty="0"/>
              <a:t>股市里面投资最少</a:t>
            </a:r>
            <a:r>
              <a:rPr lang="en-US" altLang="zh-CN" dirty="0"/>
              <a:t>100</a:t>
            </a:r>
            <a:r>
              <a:rPr lang="zh-CN" altLang="en-US" dirty="0"/>
              <a:t>股，也叫</a:t>
            </a:r>
            <a:r>
              <a:rPr lang="en-US" altLang="zh-CN" dirty="0" smtClean="0"/>
              <a:t>1</a:t>
            </a:r>
            <a:r>
              <a:rPr lang="en-US" dirty="0" smtClean="0"/>
              <a:t>Lot.</a:t>
            </a:r>
          </a:p>
          <a:p>
            <a:pPr>
              <a:lnSpc>
                <a:spcPct val="120000"/>
              </a:lnSpc>
            </a:pPr>
            <a:r>
              <a:rPr lang="zh-CN" altLang="en-US" dirty="0"/>
              <a:t>刚开始我们用了</a:t>
            </a:r>
            <a:r>
              <a:rPr lang="en-US" altLang="zh-CN" dirty="0"/>
              <a:t>RM100</a:t>
            </a:r>
            <a:r>
              <a:rPr lang="zh-CN" altLang="en-US" dirty="0"/>
              <a:t>，</a:t>
            </a:r>
            <a:r>
              <a:rPr lang="en-US" altLang="zh-CN" dirty="0"/>
              <a:t>000 </a:t>
            </a:r>
            <a:r>
              <a:rPr lang="zh-CN" altLang="en-US" dirty="0"/>
              <a:t>购买了机器（我们的资产</a:t>
            </a:r>
            <a:r>
              <a:rPr lang="zh-CN" altLang="en-US" dirty="0" smtClean="0"/>
              <a:t>），另</a:t>
            </a:r>
            <a:r>
              <a:rPr lang="zh-CN" altLang="en-US" dirty="0"/>
              <a:t>外跟银行借</a:t>
            </a:r>
            <a:r>
              <a:rPr lang="en-US" altLang="zh-CN" dirty="0"/>
              <a:t>20</a:t>
            </a:r>
            <a:r>
              <a:rPr lang="zh-CN" altLang="en-US" dirty="0"/>
              <a:t>千（负债</a:t>
            </a:r>
            <a:r>
              <a:rPr lang="zh-CN" altLang="en-US" dirty="0" smtClean="0"/>
              <a:t>），</a:t>
            </a:r>
            <a:r>
              <a:rPr lang="en-US" altLang="zh-CN" dirty="0" smtClean="0"/>
              <a:t>(RM100,000</a:t>
            </a:r>
            <a:r>
              <a:rPr lang="zh-CN" altLang="en-US" dirty="0"/>
              <a:t>资产</a:t>
            </a:r>
            <a:r>
              <a:rPr lang="en-US" altLang="zh-CN" dirty="0"/>
              <a:t>-20,000 </a:t>
            </a:r>
            <a:r>
              <a:rPr lang="zh-CN" altLang="en-US" dirty="0"/>
              <a:t>负</a:t>
            </a:r>
            <a:r>
              <a:rPr lang="zh-CN" altLang="en-US" dirty="0" smtClean="0"/>
              <a:t>债</a:t>
            </a:r>
            <a:r>
              <a:rPr lang="en-US" altLang="zh-CN" dirty="0" smtClean="0"/>
              <a:t>)÷</a:t>
            </a:r>
            <a:r>
              <a:rPr lang="en-US" altLang="zh-CN" dirty="0"/>
              <a:t>10,000 </a:t>
            </a:r>
            <a:r>
              <a:rPr lang="zh-CN" altLang="en-US" dirty="0"/>
              <a:t>股本 </a:t>
            </a:r>
            <a:r>
              <a:rPr lang="en-US" altLang="zh-CN" dirty="0"/>
              <a:t>=RM8 </a:t>
            </a:r>
            <a:r>
              <a:rPr lang="zh-CN" altLang="en-US" dirty="0" smtClean="0"/>
              <a:t>，所</a:t>
            </a:r>
            <a:r>
              <a:rPr lang="zh-CN" altLang="en-US" dirty="0"/>
              <a:t>以简单计</a:t>
            </a:r>
            <a:r>
              <a:rPr lang="zh-CN" altLang="en-US" dirty="0" smtClean="0"/>
              <a:t>算有</a:t>
            </a:r>
            <a:r>
              <a:rPr lang="zh-CN" altLang="en-US" dirty="0"/>
              <a:t>形净资产就是</a:t>
            </a:r>
            <a:r>
              <a:rPr lang="en-US" altLang="zh-CN" dirty="0"/>
              <a:t>Net Asset Per share (NAPS) </a:t>
            </a:r>
            <a:r>
              <a:rPr lang="zh-CN" altLang="en-US" dirty="0"/>
              <a:t>，他有</a:t>
            </a:r>
            <a:r>
              <a:rPr lang="en-US" altLang="zh-CN" dirty="0"/>
              <a:t>5000</a:t>
            </a:r>
            <a:r>
              <a:rPr lang="zh-CN" altLang="en-US" dirty="0"/>
              <a:t>股</a:t>
            </a:r>
            <a:r>
              <a:rPr lang="en-US" altLang="zh-CN" dirty="0"/>
              <a:t>xRM8 =RM40,000</a:t>
            </a:r>
            <a:r>
              <a:rPr lang="en-US" altLang="zh-CN" dirty="0" smtClean="0"/>
              <a:t>.</a:t>
            </a:r>
            <a:endParaRPr lang="en-US" dirty="0" smtClean="0"/>
          </a:p>
          <a:p>
            <a:pPr>
              <a:lnSpc>
                <a:spcPct val="120000"/>
              </a:lnSpc>
            </a:pPr>
            <a:r>
              <a:rPr lang="zh-CN" altLang="en-US" dirty="0" smtClean="0"/>
              <a:t>计算多少年回本：</a:t>
            </a:r>
            <a:r>
              <a:rPr lang="zh-CN" altLang="en-US" dirty="0"/>
              <a:t>每股股价是</a:t>
            </a:r>
            <a:r>
              <a:rPr lang="en-US" dirty="0"/>
              <a:t>RM10</a:t>
            </a:r>
            <a:r>
              <a:rPr lang="zh-CN" altLang="en-US" dirty="0"/>
              <a:t>除以每股盈利</a:t>
            </a:r>
            <a:r>
              <a:rPr lang="en-US" dirty="0"/>
              <a:t>RM3.20=PE </a:t>
            </a:r>
            <a:r>
              <a:rPr lang="en-US" dirty="0" smtClean="0"/>
              <a:t>3.12</a:t>
            </a:r>
          </a:p>
          <a:p>
            <a:pPr>
              <a:lnSpc>
                <a:spcPct val="120000"/>
              </a:lnSpc>
            </a:pPr>
            <a:r>
              <a:rPr lang="zh-CN" altLang="en-US" dirty="0"/>
              <a:t>每股盈利就</a:t>
            </a:r>
            <a:r>
              <a:rPr lang="zh-CN" altLang="en-US" dirty="0" smtClean="0"/>
              <a:t>是</a:t>
            </a:r>
            <a:r>
              <a:rPr lang="en-US" altLang="zh-CN" dirty="0" smtClean="0"/>
              <a:t>4 x </a:t>
            </a:r>
            <a:r>
              <a:rPr lang="en-US" dirty="0" smtClean="0"/>
              <a:t>RM8000（</a:t>
            </a:r>
            <a:r>
              <a:rPr lang="zh-CN" altLang="en-US" dirty="0" smtClean="0"/>
              <a:t>季度净</a:t>
            </a:r>
            <a:r>
              <a:rPr lang="zh-CN" altLang="en-US" dirty="0"/>
              <a:t>利）</a:t>
            </a:r>
            <a:r>
              <a:rPr lang="en-US" altLang="zh-CN" dirty="0"/>
              <a:t>÷10000</a:t>
            </a:r>
            <a:r>
              <a:rPr lang="zh-CN" altLang="en-US" dirty="0"/>
              <a:t>（总股本）</a:t>
            </a:r>
            <a:r>
              <a:rPr lang="en-US" altLang="zh-CN" dirty="0" smtClean="0"/>
              <a:t>= </a:t>
            </a:r>
            <a:r>
              <a:rPr lang="en-US" dirty="0" smtClean="0"/>
              <a:t>EPS RM0.80 x 4= EPS RM3.20</a:t>
            </a:r>
          </a:p>
          <a:p>
            <a:pPr>
              <a:lnSpc>
                <a:spcPct val="120000"/>
              </a:lnSpc>
            </a:pPr>
            <a:r>
              <a:rPr lang="en-US" dirty="0"/>
              <a:t>ROE </a:t>
            </a:r>
            <a:r>
              <a:rPr lang="zh-CN" altLang="en-US" dirty="0"/>
              <a:t>股东回报</a:t>
            </a:r>
            <a:r>
              <a:rPr lang="zh-CN" altLang="en-US" dirty="0" smtClean="0"/>
              <a:t>率</a:t>
            </a:r>
            <a:r>
              <a:rPr lang="en-US" altLang="zh-CN" dirty="0" smtClean="0"/>
              <a:t>: (4 x 8,000) </a:t>
            </a:r>
            <a:r>
              <a:rPr lang="en-US" dirty="0" smtClean="0"/>
              <a:t>÷ 100,000 = 0.32 x 100 = 32%</a:t>
            </a:r>
          </a:p>
          <a:p>
            <a:pPr>
              <a:lnSpc>
                <a:spcPct val="120000"/>
              </a:lnSpc>
            </a:pPr>
            <a:r>
              <a:rPr lang="zh-CN" altLang="en-US" b="1" dirty="0" smtClean="0"/>
              <a:t>重要指标总结：</a:t>
            </a:r>
            <a:r>
              <a:rPr lang="en-US" b="1" dirty="0" smtClean="0"/>
              <a:t>EPS </a:t>
            </a:r>
            <a:r>
              <a:rPr lang="en-US" b="1" dirty="0"/>
              <a:t>3.2     P/E 3.12</a:t>
            </a:r>
            <a:r>
              <a:rPr lang="en-US" dirty="0"/>
              <a:t/>
            </a:r>
            <a:br>
              <a:rPr lang="en-US" dirty="0"/>
            </a:br>
            <a:r>
              <a:rPr lang="en-US" dirty="0" smtClean="0"/>
              <a:t>                               </a:t>
            </a:r>
            <a:r>
              <a:rPr lang="en-US" b="1" dirty="0" smtClean="0"/>
              <a:t>NTA </a:t>
            </a:r>
            <a:r>
              <a:rPr lang="en-US" b="1" dirty="0"/>
              <a:t>1       ROE 32</a:t>
            </a:r>
            <a:r>
              <a:rPr lang="en-US" dirty="0"/>
              <a:t/>
            </a:r>
            <a:br>
              <a:rPr lang="en-US" dirty="0"/>
            </a:br>
            <a:r>
              <a:rPr lang="en-US" dirty="0" smtClean="0"/>
              <a:t>                               </a:t>
            </a:r>
            <a:r>
              <a:rPr lang="en-US" b="1" dirty="0" smtClean="0"/>
              <a:t>DPS </a:t>
            </a:r>
            <a:r>
              <a:rPr lang="en-US" b="1" dirty="0"/>
              <a:t>80      DY  32</a:t>
            </a:r>
            <a:endParaRPr lang="en-US" altLang="zh-CN" dirty="0" smtClean="0"/>
          </a:p>
          <a:p>
            <a:pPr>
              <a:lnSpc>
                <a:spcPct val="120000"/>
              </a:lnSpc>
            </a:pPr>
            <a:r>
              <a:rPr lang="en-US" b="1" dirty="0" smtClean="0"/>
              <a:t>EPS: </a:t>
            </a:r>
            <a:r>
              <a:rPr lang="zh-CN" altLang="en-US" dirty="0"/>
              <a:t>每股盈利 </a:t>
            </a:r>
            <a:r>
              <a:rPr lang="en-US" dirty="0"/>
              <a:t>Earning Per Share，</a:t>
            </a:r>
            <a:r>
              <a:rPr lang="zh-CN" altLang="en-US" dirty="0"/>
              <a:t>意味着公司每股赚了多少钱</a:t>
            </a:r>
            <a:r>
              <a:rPr lang="zh-CN" altLang="en-US" dirty="0" smtClean="0"/>
              <a:t>。</a:t>
            </a:r>
            <a:r>
              <a:rPr lang="zh-CN" altLang="en-US" dirty="0"/>
              <a:t>公司除税后的可分配盈利除以已发行的股</a:t>
            </a:r>
            <a:r>
              <a:rPr lang="zh-CN" altLang="en-US" dirty="0" smtClean="0"/>
              <a:t>数</a:t>
            </a:r>
            <a:endParaRPr lang="en-US" altLang="zh-CN" dirty="0" smtClean="0"/>
          </a:p>
          <a:p>
            <a:pPr>
              <a:lnSpc>
                <a:spcPct val="120000"/>
              </a:lnSpc>
            </a:pPr>
            <a:r>
              <a:rPr lang="en-US" dirty="0"/>
              <a:t>PE/PER </a:t>
            </a:r>
            <a:r>
              <a:rPr lang="zh-CN" altLang="en-US" dirty="0"/>
              <a:t>就是本益比</a:t>
            </a:r>
            <a:r>
              <a:rPr lang="en-US" dirty="0"/>
              <a:t>Price to Earning Ratio，</a:t>
            </a:r>
            <a:r>
              <a:rPr lang="zh-CN" altLang="en-US" dirty="0"/>
              <a:t>数字代表投资多少年就能回本</a:t>
            </a:r>
            <a:r>
              <a:rPr lang="zh-CN" altLang="en-US" dirty="0" smtClean="0"/>
              <a:t>。</a:t>
            </a:r>
            <a:endParaRPr lang="en-US" altLang="zh-CN" dirty="0" smtClean="0"/>
          </a:p>
          <a:p>
            <a:pPr>
              <a:lnSpc>
                <a:spcPct val="120000"/>
              </a:lnSpc>
            </a:pPr>
            <a:r>
              <a:rPr lang="en-US" dirty="0"/>
              <a:t>ROE</a:t>
            </a:r>
            <a:r>
              <a:rPr lang="zh-CN" altLang="en-US" dirty="0"/>
              <a:t>是股东回报率</a:t>
            </a:r>
            <a:r>
              <a:rPr lang="en-US" altLang="zh-CN" dirty="0"/>
              <a:t>/</a:t>
            </a:r>
            <a:r>
              <a:rPr lang="zh-CN" altLang="en-US" dirty="0"/>
              <a:t>股東權益報酬率 </a:t>
            </a:r>
            <a:r>
              <a:rPr lang="en-US" dirty="0"/>
              <a:t>Return On </a:t>
            </a:r>
            <a:r>
              <a:rPr lang="en-US" dirty="0" smtClean="0"/>
              <a:t>Equity</a:t>
            </a:r>
          </a:p>
          <a:p>
            <a:pPr>
              <a:lnSpc>
                <a:spcPct val="120000"/>
              </a:lnSpc>
            </a:pPr>
            <a:r>
              <a:rPr lang="en-US" dirty="0"/>
              <a:t>DY </a:t>
            </a:r>
            <a:r>
              <a:rPr lang="zh-CN" altLang="en-US" dirty="0"/>
              <a:t>就是股息率</a:t>
            </a:r>
            <a:r>
              <a:rPr lang="en-US" altLang="zh-CN" dirty="0"/>
              <a:t>/</a:t>
            </a:r>
            <a:r>
              <a:rPr lang="zh-CN" altLang="en-US" dirty="0"/>
              <a:t>周息率 － </a:t>
            </a:r>
            <a:r>
              <a:rPr lang="en-US" dirty="0"/>
              <a:t>Dividend </a:t>
            </a:r>
            <a:r>
              <a:rPr lang="en-US" dirty="0" smtClean="0"/>
              <a:t>yield. </a:t>
            </a:r>
            <a:r>
              <a:rPr lang="zh-CN" altLang="en-US" dirty="0"/>
              <a:t>算法：一年的每股派息额除以现有每股股</a:t>
            </a:r>
            <a:r>
              <a:rPr lang="zh-CN" altLang="en-US" dirty="0" smtClean="0"/>
              <a:t>价</a:t>
            </a:r>
            <a:r>
              <a:rPr lang="en-US" altLang="zh-CN" dirty="0" smtClean="0"/>
              <a:t>.</a:t>
            </a:r>
            <a:r>
              <a:rPr lang="en-US" dirty="0"/>
              <a:t> Example </a:t>
            </a:r>
            <a:r>
              <a:rPr lang="en-US" dirty="0" err="1"/>
              <a:t>Tienwah</a:t>
            </a:r>
            <a:r>
              <a:rPr lang="en-US" dirty="0"/>
              <a:t> DPS 10.59÷RM 1.71 </a:t>
            </a:r>
            <a:r>
              <a:rPr lang="zh-CN" altLang="en-US" dirty="0"/>
              <a:t>股价</a:t>
            </a:r>
            <a:r>
              <a:rPr lang="en-US" altLang="zh-CN" dirty="0"/>
              <a:t>=</a:t>
            </a:r>
            <a:r>
              <a:rPr lang="en-US" dirty="0"/>
              <a:t>DY 6.19%</a:t>
            </a:r>
            <a:endParaRPr lang="en-US" altLang="zh-CN" dirty="0" smtClean="0"/>
          </a:p>
          <a:p>
            <a:pPr>
              <a:lnSpc>
                <a:spcPct val="120000"/>
              </a:lnSpc>
            </a:pPr>
            <a:r>
              <a:rPr lang="en-US" dirty="0"/>
              <a:t>DPS</a:t>
            </a:r>
            <a:r>
              <a:rPr lang="zh-CN" altLang="en-US" dirty="0"/>
              <a:t>是每股股利（</a:t>
            </a:r>
            <a:r>
              <a:rPr lang="en-US" dirty="0"/>
              <a:t>Dividend per share），</a:t>
            </a:r>
            <a:r>
              <a:rPr lang="zh-CN" altLang="en-US" dirty="0"/>
              <a:t>也就是每股能拿到多少股</a:t>
            </a:r>
            <a:r>
              <a:rPr lang="zh-CN" altLang="en-US" dirty="0" smtClean="0"/>
              <a:t>息</a:t>
            </a:r>
            <a:r>
              <a:rPr lang="en-US" altLang="zh-CN" dirty="0" smtClean="0"/>
              <a:t>. </a:t>
            </a:r>
            <a:r>
              <a:rPr lang="zh-CN" altLang="en-US" dirty="0"/>
              <a:t>计算方式：当期发放的现金股利总额 </a:t>
            </a:r>
            <a:r>
              <a:rPr lang="en-US" altLang="zh-CN" dirty="0"/>
              <a:t>÷ </a:t>
            </a:r>
            <a:r>
              <a:rPr lang="zh-CN" altLang="en-US" dirty="0"/>
              <a:t>总股</a:t>
            </a:r>
            <a:r>
              <a:rPr lang="zh-CN" altLang="en-US" dirty="0" smtClean="0"/>
              <a:t>本</a:t>
            </a:r>
            <a:r>
              <a:rPr lang="en-US" altLang="zh-CN" dirty="0" smtClean="0"/>
              <a:t>. </a:t>
            </a:r>
            <a:r>
              <a:rPr lang="zh-CN" altLang="en-US" dirty="0"/>
              <a:t>比如</a:t>
            </a:r>
            <a:r>
              <a:rPr lang="en-US" altLang="zh-CN" dirty="0"/>
              <a:t>2016</a:t>
            </a:r>
            <a:r>
              <a:rPr lang="zh-CN" altLang="en-US" dirty="0"/>
              <a:t>年</a:t>
            </a:r>
            <a:r>
              <a:rPr lang="en-US" dirty="0" err="1"/>
              <a:t>Liihen</a:t>
            </a:r>
            <a:r>
              <a:rPr lang="en-US" dirty="0"/>
              <a:t> </a:t>
            </a:r>
            <a:r>
              <a:rPr lang="zh-CN" altLang="en-US" dirty="0"/>
              <a:t>付了</a:t>
            </a:r>
            <a:r>
              <a:rPr lang="en-US" altLang="zh-CN" dirty="0"/>
              <a:t>46,800,000÷</a:t>
            </a:r>
            <a:r>
              <a:rPr lang="zh-CN" altLang="en-US" dirty="0"/>
              <a:t>总股本</a:t>
            </a:r>
            <a:r>
              <a:rPr lang="en-US" altLang="zh-CN" dirty="0"/>
              <a:t>180,000,000=0.26 </a:t>
            </a:r>
            <a:r>
              <a:rPr lang="en-US" dirty="0"/>
              <a:t>DPS </a:t>
            </a:r>
            <a:r>
              <a:rPr lang="en-US" dirty="0" smtClean="0"/>
              <a:t>26SEN</a:t>
            </a:r>
          </a:p>
          <a:p>
            <a:pPr>
              <a:lnSpc>
                <a:spcPct val="120000"/>
              </a:lnSpc>
            </a:pPr>
            <a:r>
              <a:rPr lang="en-US" dirty="0"/>
              <a:t>NTA</a:t>
            </a:r>
            <a:r>
              <a:rPr lang="zh-CN" altLang="en-US" dirty="0"/>
              <a:t>是有形净资产 － </a:t>
            </a:r>
            <a:r>
              <a:rPr lang="en-US" dirty="0"/>
              <a:t>Net Tangible Asset （Current Asset</a:t>
            </a:r>
            <a:r>
              <a:rPr lang="en-US" dirty="0" smtClean="0"/>
              <a:t>）. </a:t>
            </a:r>
            <a:r>
              <a:rPr lang="zh-CN" altLang="en-US" dirty="0"/>
              <a:t>算法：股东基金除以股数得</a:t>
            </a:r>
            <a:r>
              <a:rPr lang="zh-CN" altLang="en-US" dirty="0" smtClean="0"/>
              <a:t>之</a:t>
            </a:r>
            <a:r>
              <a:rPr lang="en-US" altLang="zh-CN" dirty="0" smtClean="0"/>
              <a:t>. </a:t>
            </a:r>
          </a:p>
          <a:p>
            <a:pPr>
              <a:lnSpc>
                <a:spcPct val="120000"/>
              </a:lnSpc>
            </a:pPr>
            <a:r>
              <a:rPr lang="zh-CN" altLang="en-US" dirty="0" smtClean="0"/>
              <a:t>*</a:t>
            </a:r>
            <a:r>
              <a:rPr lang="zh-CN" altLang="en-US" dirty="0"/>
              <a:t>我们只要把公司的股东基金（</a:t>
            </a:r>
            <a:r>
              <a:rPr lang="en-US" dirty="0"/>
              <a:t>Shareholders Fund）</a:t>
            </a:r>
            <a:r>
              <a:rPr lang="zh-CN" altLang="en-US" dirty="0"/>
              <a:t>除以它的股本（</a:t>
            </a:r>
            <a:r>
              <a:rPr lang="en-US" dirty="0"/>
              <a:t>SHARE CAPITAL）</a:t>
            </a:r>
            <a:r>
              <a:rPr lang="zh-CN" altLang="en-US" dirty="0"/>
              <a:t>就可得到它的每股净资产。</a:t>
            </a:r>
            <a:br>
              <a:rPr lang="zh-CN" altLang="en-US" dirty="0"/>
            </a:br>
            <a:r>
              <a:rPr lang="zh-CN" altLang="en-US" dirty="0"/>
              <a:t>*一间公司的</a:t>
            </a:r>
            <a:r>
              <a:rPr lang="en-US" dirty="0"/>
              <a:t>Total Asset（</a:t>
            </a:r>
            <a:r>
              <a:rPr lang="zh-CN" altLang="en-US" dirty="0"/>
              <a:t>总资产）可以分为</a:t>
            </a:r>
            <a:r>
              <a:rPr lang="en-US" dirty="0"/>
              <a:t>tangible asset（</a:t>
            </a:r>
            <a:r>
              <a:rPr lang="zh-CN" altLang="en-US" dirty="0"/>
              <a:t>有形资产）和</a:t>
            </a:r>
            <a:r>
              <a:rPr lang="en-US" dirty="0"/>
              <a:t>intangible asset（</a:t>
            </a:r>
            <a:r>
              <a:rPr lang="zh-CN" altLang="en-US" dirty="0"/>
              <a:t>无形资产）。</a:t>
            </a:r>
            <a:br>
              <a:rPr lang="zh-CN" altLang="en-US" dirty="0"/>
            </a:br>
            <a:r>
              <a:rPr lang="en-US" dirty="0"/>
              <a:t>Tangible Asset</a:t>
            </a:r>
            <a:r>
              <a:rPr lang="zh-CN" altLang="en-US" dirty="0"/>
              <a:t>一般是指建筑物，工厂，土地，机器，存货等等。</a:t>
            </a:r>
            <a:br>
              <a:rPr lang="zh-CN" altLang="en-US" dirty="0"/>
            </a:br>
            <a:r>
              <a:rPr lang="zh-CN" altLang="en-US" dirty="0"/>
              <a:t>*在</a:t>
            </a:r>
            <a:r>
              <a:rPr lang="en-US" dirty="0"/>
              <a:t>NTA</a:t>
            </a:r>
            <a:r>
              <a:rPr lang="zh-CN" altLang="en-US" dirty="0"/>
              <a:t>的计算法里，只计算有</a:t>
            </a:r>
            <a:r>
              <a:rPr lang="en-US" dirty="0"/>
              <a:t>tangible asset，</a:t>
            </a:r>
            <a:r>
              <a:rPr lang="zh-CN" altLang="en-US" dirty="0"/>
              <a:t>而不包括</a:t>
            </a:r>
            <a:r>
              <a:rPr lang="en-US" dirty="0"/>
              <a:t>intangible </a:t>
            </a:r>
            <a:r>
              <a:rPr lang="en-US" dirty="0" err="1"/>
              <a:t>asset。Tangible</a:t>
            </a:r>
            <a:r>
              <a:rPr lang="en-US" dirty="0"/>
              <a:t> Asset</a:t>
            </a:r>
            <a:r>
              <a:rPr lang="zh-CN" altLang="en-US" dirty="0"/>
              <a:t>扣除债务</a:t>
            </a:r>
            <a:r>
              <a:rPr lang="en-US" altLang="zh-CN" dirty="0"/>
              <a:t>(</a:t>
            </a:r>
            <a:r>
              <a:rPr lang="en-US" dirty="0"/>
              <a:t>Total liabilities)</a:t>
            </a:r>
            <a:r>
              <a:rPr lang="zh-CN" altLang="en-US" dirty="0"/>
              <a:t>后，</a:t>
            </a:r>
            <a:br>
              <a:rPr lang="zh-CN" altLang="en-US" dirty="0"/>
            </a:br>
            <a:r>
              <a:rPr lang="zh-CN" altLang="en-US" dirty="0"/>
              <a:t>再除以</a:t>
            </a:r>
            <a:r>
              <a:rPr lang="en-US" dirty="0"/>
              <a:t>number of shares(</a:t>
            </a:r>
            <a:r>
              <a:rPr lang="zh-CN" altLang="en-US" dirty="0"/>
              <a:t>股本</a:t>
            </a:r>
            <a:r>
              <a:rPr lang="en-US" dirty="0"/>
              <a:t>Shares issued)，</a:t>
            </a:r>
            <a:r>
              <a:rPr lang="zh-CN" altLang="en-US" dirty="0"/>
              <a:t>就可以算到</a:t>
            </a:r>
            <a:r>
              <a:rPr lang="en-US" dirty="0"/>
              <a:t>NTA。</a:t>
            </a:r>
            <a:endParaRPr lang="en-US" altLang="zh-CN" dirty="0" smtClean="0"/>
          </a:p>
          <a:p>
            <a:pPr>
              <a:lnSpc>
                <a:spcPct val="120000"/>
              </a:lnSpc>
            </a:pPr>
            <a:r>
              <a:rPr lang="zh-CN" altLang="en-US" dirty="0"/>
              <a:t>股东基金（</a:t>
            </a:r>
            <a:r>
              <a:rPr lang="en-US" dirty="0"/>
              <a:t>Shareholders Fund）</a:t>
            </a:r>
            <a:r>
              <a:rPr lang="zh-CN" altLang="en-US" dirty="0"/>
              <a:t>也称为股东权益（</a:t>
            </a:r>
            <a:r>
              <a:rPr lang="en-US" dirty="0"/>
              <a:t>Shareholders Equity），</a:t>
            </a:r>
            <a:br>
              <a:rPr lang="en-US" dirty="0"/>
            </a:br>
            <a:r>
              <a:rPr lang="zh-CN" altLang="en-US" dirty="0"/>
              <a:t>意思是公司总资产（</a:t>
            </a:r>
            <a:r>
              <a:rPr lang="en-US" dirty="0"/>
              <a:t>Total Assets）</a:t>
            </a:r>
            <a:r>
              <a:rPr lang="zh-CN" altLang="en-US" dirty="0"/>
              <a:t>扣除负债</a:t>
            </a:r>
            <a:r>
              <a:rPr lang="en-US" altLang="zh-CN" dirty="0"/>
              <a:t>(</a:t>
            </a:r>
            <a:r>
              <a:rPr lang="en-US" dirty="0"/>
              <a:t>Total Liabilities)</a:t>
            </a:r>
            <a:r>
              <a:rPr lang="zh-CN" altLang="en-US" dirty="0"/>
              <a:t>所剩下的净资产，越多代表公司越雄厚。</a:t>
            </a:r>
          </a:p>
        </p:txBody>
      </p:sp>
      <p:sp>
        <p:nvSpPr>
          <p:cNvPr id="4" name="Slide Number Placeholder 3"/>
          <p:cNvSpPr>
            <a:spLocks noGrp="1"/>
          </p:cNvSpPr>
          <p:nvPr>
            <p:ph type="sldNum" sz="quarter" idx="12"/>
          </p:nvPr>
        </p:nvSpPr>
        <p:spPr/>
        <p:txBody>
          <a:bodyPr/>
          <a:lstStyle/>
          <a:p>
            <a:fld id="{EE2556C5-CE8C-6547-B838-EA80C61A4AF7}" type="slidenum">
              <a:rPr lang="en-US" smtClean="0"/>
              <a:t>47</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2"/>
              </a:rPr>
              <a:t>http://</a:t>
            </a:r>
            <a:r>
              <a:rPr lang="en-US" sz="1300" dirty="0" smtClean="0">
                <a:hlinkClick r:id="rId2"/>
              </a:rPr>
              <a:t>www.sharetisfy.com/2018/01/blog-post_392.html</a:t>
            </a:r>
            <a:r>
              <a:rPr lang="en-US" sz="1300" dirty="0"/>
              <a:t/>
            </a:r>
            <a:br>
              <a:rPr lang="en-US" sz="1300" dirty="0"/>
            </a:br>
            <a:r>
              <a:rPr lang="en-US" sz="1300" dirty="0"/>
              <a:t>http://www.aastocks.com/sc/education/execution_skill.aspx</a:t>
            </a:r>
          </a:p>
        </p:txBody>
      </p:sp>
      <p:sp>
        <p:nvSpPr>
          <p:cNvPr id="3" name="Content Placeholder 2"/>
          <p:cNvSpPr>
            <a:spLocks noGrp="1"/>
          </p:cNvSpPr>
          <p:nvPr>
            <p:ph idx="1"/>
          </p:nvPr>
        </p:nvSpPr>
        <p:spPr>
          <a:xfrm>
            <a:off x="60959" y="1076961"/>
            <a:ext cx="8852747" cy="270932"/>
          </a:xfrm>
        </p:spPr>
        <p:txBody>
          <a:bodyPr>
            <a:normAutofit fontScale="62500" lnSpcReduction="20000"/>
          </a:bodyPr>
          <a:lstStyle/>
          <a:p>
            <a:r>
              <a:rPr lang="zh-CN" altLang="en-US" dirty="0"/>
              <a:t>线形图、柱状图、阴阳烛</a:t>
            </a:r>
            <a:r>
              <a:rPr lang="zh-CN" altLang="en-US" dirty="0" smtClean="0"/>
              <a:t>图显</a:t>
            </a:r>
            <a:r>
              <a:rPr lang="zh-CN" altLang="en-US" dirty="0"/>
              <a:t>示股价走势，并应用多种技术指标（成交量、布历加通道、随机指数</a:t>
            </a:r>
            <a:r>
              <a:rPr lang="en-US" altLang="zh-CN" dirty="0"/>
              <a:t>K/D</a:t>
            </a:r>
            <a:r>
              <a:rPr lang="zh-CN" altLang="en-US" dirty="0"/>
              <a:t>、强弱指数</a:t>
            </a:r>
            <a:r>
              <a:rPr lang="en-US" altLang="zh-CN" dirty="0"/>
              <a:t>RSI</a:t>
            </a:r>
            <a:r>
              <a:rPr lang="zh-CN" altLang="en-US" dirty="0"/>
              <a:t>及汇聚分散移动平均数</a:t>
            </a:r>
            <a:r>
              <a:rPr lang="en-US" altLang="zh-CN" dirty="0"/>
              <a:t>MACD</a:t>
            </a:r>
            <a:r>
              <a:rPr lang="zh-CN" altLang="en-US" dirty="0"/>
              <a:t>）</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48</a:t>
            </a:fld>
            <a:endParaRPr lang="en-US" dirty="0"/>
          </a:p>
        </p:txBody>
      </p:sp>
      <p:pic>
        <p:nvPicPr>
          <p:cNvPr id="1026" name="Picture 2" descr="https://1.bp.blogspot.com/-xBwm2-8Rnt4/Wc6BApdRmaI/AAAAAAAAAPI/Hof1TWxyKBoXvwd5HGgXhXfJIR6w5QFwACLcBGAs/s400/201408141720007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 y="1551621"/>
            <a:ext cx="381000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1.bp.blogspot.com/-UBAc3qc05FI/Wc6BAmEXK6I/AAAAAAAAAPE/Yp1GBmI94CMMmV7367bjIPgJ7iyqLJ6RgCEwYBhgL/s400/2014081417202894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 y="3371212"/>
            <a:ext cx="3810000" cy="1647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00692" y="1503681"/>
            <a:ext cx="2804161" cy="1546577"/>
          </a:xfrm>
          <a:prstGeom prst="rect">
            <a:avLst/>
          </a:prstGeom>
        </p:spPr>
        <p:txBody>
          <a:bodyPr wrap="square">
            <a:spAutoFit/>
          </a:bodyPr>
          <a:lstStyle/>
          <a:p>
            <a:r>
              <a:rPr lang="zh-TW" altLang="en-US" sz="1050" dirty="0">
                <a:solidFill>
                  <a:srgbClr val="0000FF"/>
                </a:solidFill>
                <a:latin typeface="Georgia" panose="02040502050405020303" pitchFamily="18" charset="0"/>
              </a:rPr>
              <a:t>上涨的訊號有三個</a:t>
            </a:r>
            <a:r>
              <a:rPr lang="en-US" altLang="zh-TW" sz="1050" dirty="0">
                <a:solidFill>
                  <a:srgbClr val="0000FF"/>
                </a:solidFill>
                <a:latin typeface="Georgia" panose="02040502050405020303" pitchFamily="18" charset="0"/>
              </a:rPr>
              <a:t>:</a:t>
            </a:r>
            <a:r>
              <a:rPr lang="zh-TW" altLang="en-US" sz="1050" dirty="0"/>
              <a:t/>
            </a:r>
            <a:br>
              <a:rPr lang="zh-TW" altLang="en-US" sz="1050" dirty="0"/>
            </a:br>
            <a:r>
              <a:rPr lang="en-US" altLang="zh-TW" sz="1050" dirty="0">
                <a:solidFill>
                  <a:srgbClr val="333333"/>
                </a:solidFill>
                <a:latin typeface="Georgia" panose="02040502050405020303" pitchFamily="18" charset="0"/>
              </a:rPr>
              <a:t>1.</a:t>
            </a:r>
            <a:r>
              <a:rPr lang="zh-TW" altLang="en-US" sz="1050" dirty="0">
                <a:solidFill>
                  <a:srgbClr val="333333"/>
                </a:solidFill>
                <a:latin typeface="Georgia" panose="02040502050405020303" pitchFamily="18" charset="0"/>
              </a:rPr>
              <a:t>价格由下往上，穿越下軌線時</a:t>
            </a:r>
            <a:r>
              <a:rPr lang="zh-TW" altLang="en-US" sz="1050" dirty="0"/>
              <a:t/>
            </a:r>
            <a:br>
              <a:rPr lang="zh-TW" altLang="en-US" sz="1050" dirty="0"/>
            </a:br>
            <a:r>
              <a:rPr lang="zh-TW" altLang="en-US" sz="1050" dirty="0">
                <a:solidFill>
                  <a:srgbClr val="333333"/>
                </a:solidFill>
                <a:latin typeface="Georgia" panose="02040502050405020303" pitchFamily="18" charset="0"/>
              </a:rPr>
              <a:t>可以准备进场。</a:t>
            </a:r>
            <a:r>
              <a:rPr lang="zh-TW" altLang="en-US" sz="1050" dirty="0"/>
              <a:t/>
            </a:r>
            <a:br>
              <a:rPr lang="zh-TW" altLang="en-US" sz="1050" dirty="0"/>
            </a:br>
            <a:r>
              <a:rPr lang="zh-TW" altLang="en-US" sz="1050" dirty="0">
                <a:solidFill>
                  <a:srgbClr val="333333"/>
                </a:solidFill>
                <a:latin typeface="Georgia" panose="02040502050405020303" pitchFamily="18" charset="0"/>
              </a:rPr>
              <a:t/>
            </a:r>
            <a:br>
              <a:rPr lang="zh-TW" altLang="en-US" sz="1050" dirty="0">
                <a:solidFill>
                  <a:srgbClr val="333333"/>
                </a:solidFill>
                <a:latin typeface="Georgia" panose="02040502050405020303" pitchFamily="18" charset="0"/>
              </a:rPr>
            </a:br>
            <a:r>
              <a:rPr lang="en-US" altLang="zh-TW" sz="1050" dirty="0">
                <a:solidFill>
                  <a:srgbClr val="333333"/>
                </a:solidFill>
                <a:latin typeface="Georgia" panose="02040502050405020303" pitchFamily="18" charset="0"/>
              </a:rPr>
              <a:t>2.</a:t>
            </a:r>
            <a:r>
              <a:rPr lang="zh-TW" altLang="en-US" sz="1050" dirty="0">
                <a:solidFill>
                  <a:srgbClr val="333333"/>
                </a:solidFill>
                <a:latin typeface="Georgia" panose="02040502050405020303" pitchFamily="18" charset="0"/>
              </a:rPr>
              <a:t>价格由下往上，穿越中間線時</a:t>
            </a:r>
            <a:r>
              <a:rPr lang="zh-TW" altLang="en-US" sz="1050" dirty="0"/>
              <a:t/>
            </a:r>
            <a:br>
              <a:rPr lang="zh-TW" altLang="en-US" sz="1050" dirty="0"/>
            </a:br>
            <a:r>
              <a:rPr lang="zh-TW" altLang="en-US" sz="1050" dirty="0">
                <a:solidFill>
                  <a:srgbClr val="333333"/>
                </a:solidFill>
                <a:latin typeface="Georgia" panose="02040502050405020303" pitchFamily="18" charset="0"/>
              </a:rPr>
              <a:t>股價可能加速向上，是加碼買進訊號</a:t>
            </a:r>
            <a:r>
              <a:rPr lang="zh-TW" altLang="en-US" sz="1050" dirty="0"/>
              <a:t/>
            </a:r>
            <a:br>
              <a:rPr lang="zh-TW" altLang="en-US" sz="1050" dirty="0"/>
            </a:br>
            <a:r>
              <a:rPr lang="zh-TW" altLang="en-US" sz="1050" dirty="0">
                <a:solidFill>
                  <a:srgbClr val="333333"/>
                </a:solidFill>
                <a:latin typeface="Georgia" panose="02040502050405020303" pitchFamily="18" charset="0"/>
              </a:rPr>
              <a:t/>
            </a:r>
            <a:br>
              <a:rPr lang="zh-TW" altLang="en-US" sz="1050" dirty="0">
                <a:solidFill>
                  <a:srgbClr val="333333"/>
                </a:solidFill>
                <a:latin typeface="Georgia" panose="02040502050405020303" pitchFamily="18" charset="0"/>
              </a:rPr>
            </a:br>
            <a:r>
              <a:rPr lang="en-US" altLang="zh-TW" sz="1050" dirty="0">
                <a:solidFill>
                  <a:srgbClr val="333333"/>
                </a:solidFill>
                <a:latin typeface="Georgia" panose="02040502050405020303" pitchFamily="18" charset="0"/>
              </a:rPr>
              <a:t>3.</a:t>
            </a:r>
            <a:r>
              <a:rPr lang="zh-TW" altLang="en-US" sz="1050" dirty="0">
                <a:solidFill>
                  <a:srgbClr val="333333"/>
                </a:solidFill>
                <a:latin typeface="Georgia" panose="02040502050405020303" pitchFamily="18" charset="0"/>
              </a:rPr>
              <a:t>价格在 中間線 與 上軌線之間</a:t>
            </a:r>
            <a:r>
              <a:rPr lang="zh-TW" altLang="en-US" sz="1050" dirty="0"/>
              <a:t/>
            </a:r>
            <a:br>
              <a:rPr lang="zh-TW" altLang="en-US" sz="1050" dirty="0"/>
            </a:br>
            <a:r>
              <a:rPr lang="zh-TW" altLang="en-US" sz="1050" dirty="0">
                <a:solidFill>
                  <a:srgbClr val="333333"/>
                </a:solidFill>
                <a:latin typeface="Georgia" panose="02040502050405020303" pitchFamily="18" charset="0"/>
              </a:rPr>
              <a:t>波動為多頭市場，可以买进。</a:t>
            </a:r>
            <a:endParaRPr lang="en-US" sz="1050" dirty="0"/>
          </a:p>
        </p:txBody>
      </p:sp>
      <p:sp>
        <p:nvSpPr>
          <p:cNvPr id="6" name="Rectangle 5"/>
          <p:cNvSpPr/>
          <p:nvPr/>
        </p:nvSpPr>
        <p:spPr>
          <a:xfrm>
            <a:off x="4700692" y="3364966"/>
            <a:ext cx="3081868" cy="1061829"/>
          </a:xfrm>
          <a:prstGeom prst="rect">
            <a:avLst/>
          </a:prstGeom>
        </p:spPr>
        <p:txBody>
          <a:bodyPr wrap="square">
            <a:spAutoFit/>
          </a:bodyPr>
          <a:lstStyle/>
          <a:p>
            <a:r>
              <a:rPr lang="zh-TW" altLang="en-US" sz="1050" b="1" dirty="0">
                <a:solidFill>
                  <a:srgbClr val="FF0000"/>
                </a:solidFill>
                <a:latin typeface="Georgia" panose="02040502050405020303" pitchFamily="18" charset="0"/>
              </a:rPr>
              <a:t>空頭號有兩個</a:t>
            </a:r>
            <a:r>
              <a:rPr lang="en-US" altLang="zh-TW" sz="1050" b="1" dirty="0">
                <a:solidFill>
                  <a:srgbClr val="FF0000"/>
                </a:solidFill>
                <a:latin typeface="Georgia" panose="02040502050405020303" pitchFamily="18" charset="0"/>
              </a:rPr>
              <a:t>:</a:t>
            </a:r>
            <a:r>
              <a:rPr lang="zh-TW" altLang="en-US" sz="1050" dirty="0"/>
              <a:t/>
            </a:r>
            <a:br>
              <a:rPr lang="zh-TW" altLang="en-US" sz="1050" dirty="0"/>
            </a:br>
            <a:r>
              <a:rPr lang="en-US" altLang="zh-TW" sz="1050" dirty="0" smtClean="0">
                <a:solidFill>
                  <a:srgbClr val="333333"/>
                </a:solidFill>
                <a:latin typeface="Georgia" panose="02040502050405020303" pitchFamily="18" charset="0"/>
              </a:rPr>
              <a:t>4. </a:t>
            </a:r>
            <a:r>
              <a:rPr lang="zh-TW" altLang="en-US" sz="1050" dirty="0">
                <a:solidFill>
                  <a:srgbClr val="333333"/>
                </a:solidFill>
                <a:latin typeface="Georgia" panose="02040502050405020303" pitchFamily="18" charset="0"/>
              </a:rPr>
              <a:t>价格在 中間線與上軌線間</a:t>
            </a:r>
            <a:r>
              <a:rPr lang="zh-TW" altLang="en-US" sz="1050" dirty="0"/>
              <a:t/>
            </a:r>
            <a:br>
              <a:rPr lang="zh-TW" altLang="en-US" sz="1050" dirty="0"/>
            </a:br>
            <a:r>
              <a:rPr lang="zh-TW" altLang="en-US" sz="1050" dirty="0">
                <a:solidFill>
                  <a:srgbClr val="333333"/>
                </a:solidFill>
                <a:latin typeface="Georgia" panose="02040502050405020303" pitchFamily="18" charset="0"/>
              </a:rPr>
              <a:t>由上往下跌破中間線，准备逃，不然等住套房。</a:t>
            </a:r>
            <a:r>
              <a:rPr lang="zh-TW" altLang="en-US" sz="1050" dirty="0"/>
              <a:t/>
            </a:r>
            <a:br>
              <a:rPr lang="zh-TW" altLang="en-US" sz="1050" dirty="0"/>
            </a:br>
            <a:r>
              <a:rPr lang="zh-TW" altLang="en-US" sz="1050" dirty="0">
                <a:solidFill>
                  <a:srgbClr val="333333"/>
                </a:solidFill>
                <a:latin typeface="Georgia" panose="02040502050405020303" pitchFamily="18" charset="0"/>
              </a:rPr>
              <a:t/>
            </a:r>
            <a:br>
              <a:rPr lang="zh-TW" altLang="en-US" sz="1050" dirty="0">
                <a:solidFill>
                  <a:srgbClr val="333333"/>
                </a:solidFill>
                <a:latin typeface="Georgia" panose="02040502050405020303" pitchFamily="18" charset="0"/>
              </a:rPr>
            </a:br>
            <a:r>
              <a:rPr lang="en-US" altLang="zh-TW" sz="1050" dirty="0" smtClean="0">
                <a:solidFill>
                  <a:srgbClr val="333333"/>
                </a:solidFill>
                <a:latin typeface="Georgia" panose="02040502050405020303" pitchFamily="18" charset="0"/>
              </a:rPr>
              <a:t>5. </a:t>
            </a:r>
            <a:r>
              <a:rPr lang="zh-TW" altLang="en-US" sz="1050" dirty="0">
                <a:solidFill>
                  <a:srgbClr val="333333"/>
                </a:solidFill>
                <a:latin typeface="Georgia" panose="02040502050405020303" pitchFamily="18" charset="0"/>
              </a:rPr>
              <a:t>价格在 中間線與下軌線之間</a:t>
            </a:r>
            <a:r>
              <a:rPr lang="zh-TW" altLang="en-US" sz="1050" dirty="0"/>
              <a:t/>
            </a:r>
            <a:br>
              <a:rPr lang="zh-TW" altLang="en-US" sz="1050" dirty="0"/>
            </a:br>
            <a:r>
              <a:rPr lang="zh-TW" altLang="en-US" sz="1050" dirty="0">
                <a:solidFill>
                  <a:srgbClr val="333333"/>
                </a:solidFill>
                <a:latin typeface="Georgia" panose="02040502050405020303" pitchFamily="18" charset="0"/>
              </a:rPr>
              <a:t>向下波動時為空頭市場，股票多数是跌的。</a:t>
            </a:r>
            <a:endParaRPr lang="en-US" sz="1050" dirty="0"/>
          </a:p>
        </p:txBody>
      </p:sp>
    </p:spTree>
    <p:extLst>
      <p:ext uri="{BB962C8B-B14F-4D97-AF65-F5344CB8AC3E}">
        <p14:creationId xmlns:p14="http://schemas.microsoft.com/office/powerpoint/2010/main" val="194377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2"/>
              </a:rPr>
              <a:t>http://</a:t>
            </a:r>
            <a:r>
              <a:rPr lang="en-US" sz="1300" dirty="0" smtClean="0">
                <a:hlinkClick r:id="rId2"/>
              </a:rPr>
              <a:t>www.sharetisfy.com/2018/01/blog-post_392.html</a:t>
            </a:r>
            <a:r>
              <a:rPr lang="en-US" sz="1300" dirty="0"/>
              <a:t/>
            </a:r>
            <a:br>
              <a:rPr lang="en-US" sz="1300" dirty="0"/>
            </a:br>
            <a:r>
              <a:rPr lang="en-US" sz="1300" dirty="0"/>
              <a:t>http://www.aastocks.com/sc/education/execution_skill.aspx</a:t>
            </a:r>
          </a:p>
        </p:txBody>
      </p:sp>
      <p:sp>
        <p:nvSpPr>
          <p:cNvPr id="4" name="Slide Number Placeholder 3"/>
          <p:cNvSpPr>
            <a:spLocks noGrp="1"/>
          </p:cNvSpPr>
          <p:nvPr>
            <p:ph type="sldNum" sz="quarter" idx="12"/>
          </p:nvPr>
        </p:nvSpPr>
        <p:spPr/>
        <p:txBody>
          <a:bodyPr/>
          <a:lstStyle/>
          <a:p>
            <a:fld id="{EE2556C5-CE8C-6547-B838-EA80C61A4AF7}" type="slidenum">
              <a:rPr lang="en-US" smtClean="0"/>
              <a:t>49</a:t>
            </a:fld>
            <a:endParaRPr lang="en-US" dirty="0"/>
          </a:p>
        </p:txBody>
      </p:sp>
      <p:pic>
        <p:nvPicPr>
          <p:cNvPr id="2050" name="Picture 2" descr="https://4.bp.blogspot.com/-R0_9WAnPBFo/Wj_Ya-n_SuI/AAAAAAAABqA/BEPp5GlqKecZtZhcldwADErNzyrkZDEqgCLcBGAs/s640/2014082216170289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864" y="945197"/>
            <a:ext cx="5425652" cy="26098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93864" y="3917493"/>
            <a:ext cx="7674402" cy="1015663"/>
          </a:xfrm>
          <a:prstGeom prst="rect">
            <a:avLst/>
          </a:prstGeom>
        </p:spPr>
        <p:txBody>
          <a:bodyPr wrap="square">
            <a:spAutoFit/>
          </a:bodyPr>
          <a:lstStyle/>
          <a:p>
            <a:r>
              <a:rPr lang="en-US" altLang="zh-CN" sz="1200" dirty="0">
                <a:solidFill>
                  <a:srgbClr val="0000FF"/>
                </a:solidFill>
                <a:latin typeface="Georgia" panose="02040502050405020303" pitchFamily="18" charset="0"/>
              </a:rPr>
              <a:t>1.</a:t>
            </a:r>
            <a:r>
              <a:rPr lang="zh-CN" altLang="en-US" sz="1200" dirty="0">
                <a:solidFill>
                  <a:srgbClr val="0000FF"/>
                </a:solidFill>
                <a:latin typeface="Georgia" panose="02040502050405020303" pitchFamily="18" charset="0"/>
              </a:rPr>
              <a:t>均線 </a:t>
            </a:r>
            <a:r>
              <a:rPr lang="en-US" sz="1200" dirty="0" err="1">
                <a:solidFill>
                  <a:srgbClr val="0000FF"/>
                </a:solidFill>
                <a:latin typeface="Georgia" panose="02040502050405020303" pitchFamily="18" charset="0"/>
              </a:rPr>
              <a:t>MA（Moving</a:t>
            </a:r>
            <a:r>
              <a:rPr lang="en-US" sz="1200" dirty="0">
                <a:solidFill>
                  <a:srgbClr val="0000FF"/>
                </a:solidFill>
                <a:latin typeface="Georgia" panose="02040502050405020303" pitchFamily="18" charset="0"/>
              </a:rPr>
              <a:t> Average）</a:t>
            </a:r>
            <a:r>
              <a:rPr lang="zh-CN" altLang="en-US" sz="1200" dirty="0">
                <a:solidFill>
                  <a:srgbClr val="0000FF"/>
                </a:solidFill>
                <a:latin typeface="Georgia" panose="02040502050405020303" pitchFamily="18" charset="0"/>
              </a:rPr>
              <a:t>是什么？怎样用？</a:t>
            </a:r>
            <a:r>
              <a:rPr lang="zh-CN" altLang="en-US" sz="1200" dirty="0"/>
              <a:t/>
            </a:r>
            <a:br>
              <a:rPr lang="zh-CN" altLang="en-US" sz="1200" dirty="0"/>
            </a:br>
            <a:r>
              <a:rPr lang="en-US" sz="1200" dirty="0">
                <a:solidFill>
                  <a:srgbClr val="333333"/>
                </a:solidFill>
                <a:latin typeface="Georgia" panose="02040502050405020303" pitchFamily="18" charset="0"/>
              </a:rPr>
              <a:t>MA </a:t>
            </a:r>
            <a:r>
              <a:rPr lang="zh-CN" altLang="en-US" sz="1200" dirty="0">
                <a:solidFill>
                  <a:srgbClr val="333333"/>
                </a:solidFill>
                <a:latin typeface="Georgia" panose="02040502050405020303" pitchFamily="18" charset="0"/>
              </a:rPr>
              <a:t>你可以理解为平均走势。</a:t>
            </a:r>
            <a:r>
              <a:rPr lang="zh-CN" altLang="en-US" sz="1200" dirty="0"/>
              <a:t/>
            </a:r>
            <a:br>
              <a:rPr lang="zh-CN" altLang="en-US" sz="1200" dirty="0"/>
            </a:br>
            <a:r>
              <a:rPr lang="en-US" sz="1200" b="1" u="sng" dirty="0">
                <a:solidFill>
                  <a:srgbClr val="C00000"/>
                </a:solidFill>
                <a:latin typeface="Georgia" panose="02040502050405020303" pitchFamily="18" charset="0"/>
              </a:rPr>
              <a:t>MA</a:t>
            </a:r>
            <a:r>
              <a:rPr lang="zh-CN" altLang="en-US" sz="1200" b="1" u="sng" dirty="0">
                <a:solidFill>
                  <a:srgbClr val="C00000"/>
                </a:solidFill>
                <a:latin typeface="Georgia" panose="02040502050405020303" pitchFamily="18" charset="0"/>
              </a:rPr>
              <a:t>反映投資人的平均成本</a:t>
            </a:r>
            <a:r>
              <a:rPr lang="zh-CN" altLang="en-US" sz="1200" dirty="0">
                <a:solidFill>
                  <a:srgbClr val="333333"/>
                </a:solidFill>
                <a:latin typeface="Georgia" panose="02040502050405020303" pitchFamily="18" charset="0"/>
              </a:rPr>
              <a:t>，比如</a:t>
            </a:r>
            <a:r>
              <a:rPr lang="en-US" altLang="zh-CN" sz="1200" dirty="0">
                <a:solidFill>
                  <a:srgbClr val="333333"/>
                </a:solidFill>
                <a:latin typeface="Georgia" panose="02040502050405020303" pitchFamily="18" charset="0"/>
              </a:rPr>
              <a:t>5</a:t>
            </a:r>
            <a:r>
              <a:rPr lang="zh-CN" altLang="en-US" sz="1200" dirty="0">
                <a:solidFill>
                  <a:srgbClr val="333333"/>
                </a:solidFill>
                <a:latin typeface="Georgia" panose="02040502050405020303" pitchFamily="18" charset="0"/>
              </a:rPr>
              <a:t>天，</a:t>
            </a:r>
            <a:r>
              <a:rPr lang="en-US" altLang="zh-CN" sz="1200" dirty="0">
                <a:solidFill>
                  <a:srgbClr val="333333"/>
                </a:solidFill>
                <a:latin typeface="Georgia" panose="02040502050405020303" pitchFamily="18" charset="0"/>
              </a:rPr>
              <a:t>20</a:t>
            </a:r>
            <a:r>
              <a:rPr lang="zh-CN" altLang="en-US" sz="1200" dirty="0">
                <a:solidFill>
                  <a:srgbClr val="333333"/>
                </a:solidFill>
                <a:latin typeface="Georgia" panose="02040502050405020303" pitchFamily="18" charset="0"/>
              </a:rPr>
              <a:t>天，</a:t>
            </a:r>
            <a:r>
              <a:rPr lang="en-US" altLang="zh-CN" sz="1200" dirty="0">
                <a:solidFill>
                  <a:srgbClr val="333333"/>
                </a:solidFill>
                <a:latin typeface="Georgia" panose="02040502050405020303" pitchFamily="18" charset="0"/>
              </a:rPr>
              <a:t>90</a:t>
            </a:r>
            <a:r>
              <a:rPr lang="zh-CN" altLang="en-US" sz="1200" dirty="0">
                <a:solidFill>
                  <a:srgbClr val="333333"/>
                </a:solidFill>
                <a:latin typeface="Georgia" panose="02040502050405020303" pitchFamily="18" charset="0"/>
              </a:rPr>
              <a:t>天的平均购买价格，</a:t>
            </a:r>
            <a:r>
              <a:rPr lang="zh-CN" altLang="en-US" sz="1200" dirty="0"/>
              <a:t/>
            </a:r>
            <a:br>
              <a:rPr lang="zh-CN" altLang="en-US" sz="1200" dirty="0"/>
            </a:br>
            <a:r>
              <a:rPr lang="zh-CN" altLang="en-US" sz="1200" dirty="0">
                <a:solidFill>
                  <a:srgbClr val="333333"/>
                </a:solidFill>
                <a:latin typeface="Georgia" panose="02040502050405020303" pitchFamily="18" charset="0"/>
              </a:rPr>
              <a:t>*简单来说，假設今天股价高於 </a:t>
            </a:r>
            <a:r>
              <a:rPr lang="en-US" altLang="zh-CN" sz="1200" dirty="0">
                <a:solidFill>
                  <a:srgbClr val="333333"/>
                </a:solidFill>
                <a:latin typeface="Georgia" panose="02040502050405020303" pitchFamily="18" charset="0"/>
              </a:rPr>
              <a:t>5 </a:t>
            </a:r>
            <a:r>
              <a:rPr lang="zh-CN" altLang="en-US" sz="1200" dirty="0">
                <a:solidFill>
                  <a:srgbClr val="333333"/>
                </a:solidFill>
                <a:latin typeface="Georgia" panose="02040502050405020303" pitchFamily="18" charset="0"/>
              </a:rPr>
              <a:t>日線，就代表過去 </a:t>
            </a:r>
            <a:r>
              <a:rPr lang="en-US" altLang="zh-CN" sz="1200" dirty="0">
                <a:solidFill>
                  <a:srgbClr val="333333"/>
                </a:solidFill>
                <a:latin typeface="Georgia" panose="02040502050405020303" pitchFamily="18" charset="0"/>
              </a:rPr>
              <a:t>5 </a:t>
            </a:r>
            <a:r>
              <a:rPr lang="zh-CN" altLang="en-US" sz="1200" dirty="0">
                <a:solidFill>
                  <a:srgbClr val="333333"/>
                </a:solidFill>
                <a:latin typeface="Georgia" panose="02040502050405020303" pitchFamily="18" charset="0"/>
              </a:rPr>
              <a:t>天进场的人都是赚钱的。</a:t>
            </a:r>
            <a:r>
              <a:rPr lang="zh-CN" altLang="en-US" sz="1200" dirty="0"/>
              <a:t/>
            </a:r>
            <a:br>
              <a:rPr lang="zh-CN" altLang="en-US" sz="1200" dirty="0"/>
            </a:br>
            <a:r>
              <a:rPr lang="zh-CN" altLang="en-US" sz="1200" dirty="0">
                <a:solidFill>
                  <a:srgbClr val="333333"/>
                </a:solidFill>
                <a:latin typeface="Georgia" panose="02040502050405020303" pitchFamily="18" charset="0"/>
              </a:rPr>
              <a:t>*</a:t>
            </a:r>
            <a:r>
              <a:rPr lang="en-US" sz="1200" dirty="0" err="1">
                <a:solidFill>
                  <a:srgbClr val="333333"/>
                </a:solidFill>
                <a:latin typeface="Georgia" panose="02040502050405020303" pitchFamily="18" charset="0"/>
              </a:rPr>
              <a:t>EMA（Exponential</a:t>
            </a:r>
            <a:r>
              <a:rPr lang="en-US" sz="1200" dirty="0">
                <a:solidFill>
                  <a:srgbClr val="333333"/>
                </a:solidFill>
                <a:latin typeface="Georgia" panose="02040502050405020303" pitchFamily="18" charset="0"/>
              </a:rPr>
              <a:t> Moving Average）</a:t>
            </a:r>
            <a:r>
              <a:rPr lang="zh-CN" altLang="en-US" sz="1200" dirty="0">
                <a:solidFill>
                  <a:srgbClr val="333333"/>
                </a:solidFill>
                <a:latin typeface="Georgia" panose="02040502050405020303" pitchFamily="18" charset="0"/>
              </a:rPr>
              <a:t>指数移动平均指标</a:t>
            </a:r>
            <a:r>
              <a:rPr lang="en-US" altLang="zh-CN" sz="1200" dirty="0">
                <a:solidFill>
                  <a:srgbClr val="333333"/>
                </a:solidFill>
                <a:latin typeface="Georgia" panose="02040502050405020303" pitchFamily="18" charset="0"/>
              </a:rPr>
              <a:t>,</a:t>
            </a:r>
            <a:r>
              <a:rPr lang="zh-CN" altLang="en-US" sz="1200" dirty="0">
                <a:solidFill>
                  <a:srgbClr val="333333"/>
                </a:solidFill>
                <a:latin typeface="Georgia" panose="02040502050405020303" pitchFamily="18" charset="0"/>
              </a:rPr>
              <a:t>也叫</a:t>
            </a:r>
            <a:r>
              <a:rPr lang="en-US" sz="1200" dirty="0">
                <a:solidFill>
                  <a:srgbClr val="333333"/>
                </a:solidFill>
                <a:latin typeface="Georgia" panose="02040502050405020303" pitchFamily="18" charset="0"/>
              </a:rPr>
              <a:t>EXPMA</a:t>
            </a:r>
            <a:r>
              <a:rPr lang="zh-CN" altLang="en-US" sz="1200" dirty="0">
                <a:solidFill>
                  <a:srgbClr val="333333"/>
                </a:solidFill>
                <a:latin typeface="Georgia" panose="02040502050405020303" pitchFamily="18" charset="0"/>
              </a:rPr>
              <a:t>指标。</a:t>
            </a:r>
            <a:endParaRPr lang="en-US" sz="1200" dirty="0"/>
          </a:p>
        </p:txBody>
      </p:sp>
    </p:spTree>
    <p:extLst>
      <p:ext uri="{BB962C8B-B14F-4D97-AF65-F5344CB8AC3E}">
        <p14:creationId xmlns:p14="http://schemas.microsoft.com/office/powerpoint/2010/main" val="425494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t>5</a:t>
            </a:fld>
            <a:endParaRPr lang="en-US" dirty="0"/>
          </a:p>
        </p:txBody>
      </p:sp>
      <p:pic>
        <p:nvPicPr>
          <p:cNvPr id="1026" name="Picture 2" descr="「Algorithms Mind Map」的圖片搜尋結果"/>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842"/>
            <a:ext cx="9144000" cy="46834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565"/>
            <a:ext cx="9144000" cy="169277"/>
          </a:xfrm>
          <a:prstGeom prst="rect">
            <a:avLst/>
          </a:prstGeom>
          <a:noFill/>
        </p:spPr>
        <p:txBody>
          <a:bodyPr vert="horz" wrap="square" lIns="0" tIns="0" rIns="0" bIns="0" rtlCol="0">
            <a:spAutoFit/>
          </a:bodyPr>
          <a:lstStyle/>
          <a:p>
            <a:r>
              <a:rPr lang="en-US" sz="1100" dirty="0" smtClean="0">
                <a:solidFill>
                  <a:srgbClr val="003C71"/>
                </a:solidFill>
              </a:rPr>
              <a:t>Quote: http</a:t>
            </a:r>
            <a:r>
              <a:rPr lang="en-US" sz="1100" dirty="0">
                <a:solidFill>
                  <a:srgbClr val="003C71"/>
                </a:solidFill>
              </a:rPr>
              <a:t>://machinelearningmastery.com/a-tour-of-machine-learning-algorithms/</a:t>
            </a:r>
            <a:endParaRPr lang="en-US" sz="1100" dirty="0" smtClean="0">
              <a:solidFill>
                <a:srgbClr val="003C7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2"/>
              </a:rPr>
              <a:t>http://</a:t>
            </a:r>
            <a:r>
              <a:rPr lang="en-US" sz="1300" dirty="0" smtClean="0">
                <a:hlinkClick r:id="rId2"/>
              </a:rPr>
              <a:t>www.sharetisfy.com/2018/01/blog-post_392.html</a:t>
            </a:r>
            <a:r>
              <a:rPr lang="en-US" sz="1300" dirty="0"/>
              <a:t/>
            </a:r>
            <a:br>
              <a:rPr lang="en-US" sz="1300" dirty="0"/>
            </a:br>
            <a:r>
              <a:rPr lang="en-US" sz="1300" dirty="0"/>
              <a:t>http://www.aastocks.com/sc/education/execution_skill.aspx</a:t>
            </a:r>
          </a:p>
        </p:txBody>
      </p:sp>
      <p:sp>
        <p:nvSpPr>
          <p:cNvPr id="4" name="Slide Number Placeholder 3"/>
          <p:cNvSpPr>
            <a:spLocks noGrp="1"/>
          </p:cNvSpPr>
          <p:nvPr>
            <p:ph type="sldNum" sz="quarter" idx="12"/>
          </p:nvPr>
        </p:nvSpPr>
        <p:spPr/>
        <p:txBody>
          <a:bodyPr/>
          <a:lstStyle/>
          <a:p>
            <a:fld id="{EE2556C5-CE8C-6547-B838-EA80C61A4AF7}" type="slidenum">
              <a:rPr lang="en-US" smtClean="0"/>
              <a:t>50</a:t>
            </a:fld>
            <a:endParaRPr lang="en-US" dirty="0"/>
          </a:p>
        </p:txBody>
      </p:sp>
      <p:pic>
        <p:nvPicPr>
          <p:cNvPr id="3074" name="Picture 2" descr="https://1.bp.blogspot.com/-g-CNQl2Ss0A/Wfva1oukjEI/AAAAAAAAApc/2IiR_v3a200jiCwMBf1VeTUlmHvRHPL2gCEwYBhgL/s400/MAC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61" y="987002"/>
            <a:ext cx="3810000" cy="1952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89307" y="873762"/>
            <a:ext cx="4826000" cy="1200329"/>
          </a:xfrm>
          <a:prstGeom prst="rect">
            <a:avLst/>
          </a:prstGeom>
        </p:spPr>
        <p:txBody>
          <a:bodyPr wrap="square">
            <a:spAutoFit/>
          </a:bodyPr>
          <a:lstStyle/>
          <a:p>
            <a:r>
              <a:rPr lang="en-US" altLang="zh-CN" sz="1200" dirty="0">
                <a:solidFill>
                  <a:srgbClr val="0000FF"/>
                </a:solidFill>
                <a:latin typeface="Georgia" panose="02040502050405020303" pitchFamily="18" charset="0"/>
              </a:rPr>
              <a:t>2.MACD </a:t>
            </a:r>
            <a:r>
              <a:rPr lang="zh-CN" altLang="en-US" sz="1200" dirty="0">
                <a:solidFill>
                  <a:srgbClr val="0000FF"/>
                </a:solidFill>
                <a:latin typeface="Georgia" panose="02040502050405020303" pitchFamily="18" charset="0"/>
              </a:rPr>
              <a:t>（</a:t>
            </a:r>
            <a:r>
              <a:rPr lang="en-US" altLang="zh-CN" sz="1200" dirty="0">
                <a:solidFill>
                  <a:srgbClr val="0000FF"/>
                </a:solidFill>
                <a:latin typeface="Georgia" panose="02040502050405020303" pitchFamily="18" charset="0"/>
              </a:rPr>
              <a:t>Moving Average Convergence Divergence)</a:t>
            </a:r>
            <a:r>
              <a:rPr lang="zh-CN" altLang="en-US" sz="1200" dirty="0">
                <a:solidFill>
                  <a:srgbClr val="0000FF"/>
                </a:solidFill>
                <a:latin typeface="Georgia" panose="02040502050405020303" pitchFamily="18" charset="0"/>
              </a:rPr>
              <a:t>指标是什么？怎样用？</a:t>
            </a:r>
            <a:r>
              <a:rPr lang="zh-CN" altLang="en-US" sz="1200" dirty="0"/>
              <a:t/>
            </a:r>
            <a:br>
              <a:rPr lang="zh-CN" altLang="en-US" sz="1200" dirty="0"/>
            </a:br>
            <a:r>
              <a:rPr lang="en-US" altLang="zh-CN" sz="1200" dirty="0">
                <a:solidFill>
                  <a:srgbClr val="333333"/>
                </a:solidFill>
                <a:latin typeface="Georgia" panose="02040502050405020303" pitchFamily="18" charset="0"/>
              </a:rPr>
              <a:t>MACD </a:t>
            </a:r>
            <a:r>
              <a:rPr lang="zh-CN" altLang="en-US" sz="1200" dirty="0">
                <a:solidFill>
                  <a:srgbClr val="333333"/>
                </a:solidFill>
                <a:latin typeface="Georgia" panose="02040502050405020303" pitchFamily="18" charset="0"/>
              </a:rPr>
              <a:t>是指数平滑異同移动平均线。用来</a:t>
            </a:r>
            <a:r>
              <a:rPr lang="zh-CN" altLang="en-US" sz="1200" b="1" u="sng" dirty="0">
                <a:solidFill>
                  <a:srgbClr val="C00000"/>
                </a:solidFill>
                <a:latin typeface="Georgia" panose="02040502050405020303" pitchFamily="18" charset="0"/>
              </a:rPr>
              <a:t>判断目前的趋势买卖的强弱讯号</a:t>
            </a:r>
            <a:r>
              <a:rPr lang="zh-CN" altLang="en-US" sz="1200" dirty="0" smtClean="0">
                <a:solidFill>
                  <a:srgbClr val="333333"/>
                </a:solidFill>
                <a:latin typeface="Georgia" panose="02040502050405020303" pitchFamily="18" charset="0"/>
              </a:rPr>
              <a:t>，比</a:t>
            </a:r>
            <a:r>
              <a:rPr lang="zh-CN" altLang="en-US" sz="1200" dirty="0">
                <a:solidFill>
                  <a:srgbClr val="333333"/>
                </a:solidFill>
                <a:latin typeface="Georgia" panose="02040502050405020303" pitchFamily="18" charset="0"/>
              </a:rPr>
              <a:t>如买方强劲数值会往上，卖方强势那么数值就会往下。</a:t>
            </a:r>
            <a:r>
              <a:rPr lang="zh-CN" altLang="en-US" sz="1200" dirty="0"/>
              <a:t/>
            </a:r>
            <a:br>
              <a:rPr lang="zh-CN" altLang="en-US" sz="1200" dirty="0"/>
            </a:br>
            <a:r>
              <a:rPr lang="zh-CN" altLang="en-US" sz="1200" dirty="0">
                <a:solidFill>
                  <a:srgbClr val="333333"/>
                </a:solidFill>
                <a:latin typeface="Georgia" panose="02040502050405020303" pitchFamily="18" charset="0"/>
              </a:rPr>
              <a:t>这个很好用，简单就可以看出目前的买卖趋势（可以自己调整），找出买卖点</a:t>
            </a:r>
            <a:r>
              <a:rPr lang="zh-CN" altLang="en-US" sz="1200" dirty="0" smtClean="0">
                <a:solidFill>
                  <a:srgbClr val="333333"/>
                </a:solidFill>
                <a:latin typeface="Georgia" panose="02040502050405020303" pitchFamily="18" charset="0"/>
              </a:rPr>
              <a:t>。高</a:t>
            </a:r>
            <a:r>
              <a:rPr lang="zh-CN" altLang="en-US" sz="1200" dirty="0">
                <a:solidFill>
                  <a:srgbClr val="333333"/>
                </a:solidFill>
                <a:latin typeface="Georgia" panose="02040502050405020303" pitchFamily="18" charset="0"/>
              </a:rPr>
              <a:t>过</a:t>
            </a:r>
            <a:r>
              <a:rPr lang="en-US" altLang="zh-CN" sz="1200" dirty="0">
                <a:solidFill>
                  <a:srgbClr val="333333"/>
                </a:solidFill>
                <a:latin typeface="Georgia" panose="02040502050405020303" pitchFamily="18" charset="0"/>
              </a:rPr>
              <a:t>0 </a:t>
            </a:r>
            <a:r>
              <a:rPr lang="zh-CN" altLang="en-US" sz="1200" dirty="0">
                <a:solidFill>
                  <a:srgbClr val="333333"/>
                </a:solidFill>
                <a:latin typeface="Georgia" panose="02040502050405020303" pitchFamily="18" charset="0"/>
              </a:rPr>
              <a:t>代表目前买的人多，低过</a:t>
            </a:r>
            <a:r>
              <a:rPr lang="en-US" altLang="zh-CN" sz="1200" dirty="0">
                <a:solidFill>
                  <a:srgbClr val="333333"/>
                </a:solidFill>
                <a:latin typeface="Georgia" panose="02040502050405020303" pitchFamily="18" charset="0"/>
              </a:rPr>
              <a:t>0</a:t>
            </a:r>
            <a:r>
              <a:rPr lang="zh-CN" altLang="en-US" sz="1200" dirty="0">
                <a:solidFill>
                  <a:srgbClr val="333333"/>
                </a:solidFill>
                <a:latin typeface="Georgia" panose="02040502050405020303" pitchFamily="18" charset="0"/>
              </a:rPr>
              <a:t>代表卖的人多。</a:t>
            </a:r>
            <a:endParaRPr lang="en-US" sz="1200" dirty="0"/>
          </a:p>
        </p:txBody>
      </p:sp>
      <p:pic>
        <p:nvPicPr>
          <p:cNvPr id="3076" name="Picture 4" descr="https://4.bp.blogspot.com/-tpk0MijkOsk/Wfva0fDtYMI/AAAAAAAAApc/nVAdAAxU6gUg9Y0h8flgPTDjaMW-lUWoQCEwYBhgL/s320/MACD%2B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61" y="2986339"/>
            <a:ext cx="3048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89307" y="2006870"/>
            <a:ext cx="4572000" cy="1200329"/>
          </a:xfrm>
          <a:prstGeom prst="rect">
            <a:avLst/>
          </a:prstGeom>
        </p:spPr>
        <p:txBody>
          <a:bodyPr>
            <a:spAutoFit/>
          </a:bodyPr>
          <a:lstStyle/>
          <a:p>
            <a:r>
              <a:rPr lang="zh-CN" altLang="en-US" sz="1200" dirty="0">
                <a:solidFill>
                  <a:srgbClr val="FF0000"/>
                </a:solidFill>
                <a:latin typeface="Georgia" panose="02040502050405020303" pitchFamily="18" charset="0"/>
              </a:rPr>
              <a:t>红色</a:t>
            </a:r>
            <a:r>
              <a:rPr lang="zh-CN" altLang="en-US" sz="1200" dirty="0">
                <a:solidFill>
                  <a:srgbClr val="333333"/>
                </a:solidFill>
                <a:latin typeface="Georgia" panose="02040502050405020303" pitchFamily="18" charset="0"/>
              </a:rPr>
              <a:t>代表短线</a:t>
            </a:r>
            <a:r>
              <a:rPr lang="en-US" altLang="zh-CN" sz="1200" dirty="0">
                <a:solidFill>
                  <a:srgbClr val="333333"/>
                </a:solidFill>
                <a:latin typeface="Georgia" panose="02040502050405020303" pitchFamily="18" charset="0"/>
              </a:rPr>
              <a:t>/MACD</a:t>
            </a:r>
            <a:r>
              <a:rPr lang="zh-CN" altLang="en-US" sz="1200" dirty="0">
                <a:solidFill>
                  <a:srgbClr val="333333"/>
                </a:solidFill>
                <a:latin typeface="Georgia" panose="02040502050405020303" pitchFamily="18" charset="0"/>
              </a:rPr>
              <a:t>线</a:t>
            </a:r>
            <a:r>
              <a:rPr lang="en-US" altLang="zh-CN" sz="1200" dirty="0">
                <a:solidFill>
                  <a:srgbClr val="333333"/>
                </a:solidFill>
                <a:latin typeface="Georgia" panose="02040502050405020303" pitchFamily="18" charset="0"/>
              </a:rPr>
              <a:t>/DIEF</a:t>
            </a:r>
            <a:r>
              <a:rPr lang="zh-CN" altLang="en-US" sz="1200" dirty="0">
                <a:solidFill>
                  <a:srgbClr val="333333"/>
                </a:solidFill>
                <a:latin typeface="Georgia" panose="02040502050405020303" pitchFamily="18" charset="0"/>
              </a:rPr>
              <a:t>线，</a:t>
            </a:r>
            <a:r>
              <a:rPr lang="zh-CN" altLang="en-US" sz="1200" dirty="0">
                <a:solidFill>
                  <a:srgbClr val="0000FF"/>
                </a:solidFill>
                <a:latin typeface="Georgia" panose="02040502050405020303" pitchFamily="18" charset="0"/>
              </a:rPr>
              <a:t>蓝色</a:t>
            </a:r>
            <a:r>
              <a:rPr lang="zh-CN" altLang="en-US" sz="1200" dirty="0">
                <a:solidFill>
                  <a:srgbClr val="333333"/>
                </a:solidFill>
                <a:latin typeface="Georgia" panose="02040502050405020303" pitchFamily="18" charset="0"/>
              </a:rPr>
              <a:t>代表长线</a:t>
            </a:r>
            <a:r>
              <a:rPr lang="en-US" altLang="zh-CN" sz="1200" dirty="0">
                <a:solidFill>
                  <a:srgbClr val="333333"/>
                </a:solidFill>
                <a:latin typeface="Georgia" panose="02040502050405020303" pitchFamily="18" charset="0"/>
              </a:rPr>
              <a:t>/Signal </a:t>
            </a:r>
            <a:r>
              <a:rPr lang="zh-CN" altLang="en-US" sz="1200" dirty="0">
                <a:solidFill>
                  <a:srgbClr val="333333"/>
                </a:solidFill>
                <a:latin typeface="Georgia" panose="02040502050405020303" pitchFamily="18" charset="0"/>
              </a:rPr>
              <a:t>线</a:t>
            </a:r>
            <a:r>
              <a:rPr lang="en-US" altLang="zh-CN" sz="1200" dirty="0">
                <a:solidFill>
                  <a:srgbClr val="333333"/>
                </a:solidFill>
                <a:latin typeface="Georgia" panose="02040502050405020303" pitchFamily="18" charset="0"/>
              </a:rPr>
              <a:t>/DEA </a:t>
            </a:r>
            <a:r>
              <a:rPr lang="zh-CN" altLang="en-US" sz="1200" dirty="0">
                <a:solidFill>
                  <a:srgbClr val="333333"/>
                </a:solidFill>
                <a:latin typeface="Georgia" panose="02040502050405020303" pitchFamily="18" charset="0"/>
              </a:rPr>
              <a:t>线，</a:t>
            </a:r>
            <a:r>
              <a:rPr lang="zh-CN" altLang="en-US" sz="1200" dirty="0"/>
              <a:t/>
            </a:r>
            <a:br>
              <a:rPr lang="zh-CN" altLang="en-US" sz="1200" dirty="0"/>
            </a:br>
            <a:r>
              <a:rPr lang="zh-CN" altLang="en-US" sz="1200" u="sng" dirty="0">
                <a:solidFill>
                  <a:srgbClr val="FF00FF"/>
                </a:solidFill>
                <a:latin typeface="Georgia" panose="02040502050405020303" pitchFamily="18" charset="0"/>
              </a:rPr>
              <a:t>黄金交叉（进场时机）</a:t>
            </a:r>
            <a:r>
              <a:rPr lang="zh-CN" altLang="en-US" sz="1200" dirty="0"/>
              <a:t/>
            </a:r>
            <a:br>
              <a:rPr lang="zh-CN" altLang="en-US" sz="1200" dirty="0"/>
            </a:br>
            <a:r>
              <a:rPr lang="zh-CN" altLang="en-US" sz="1200" dirty="0">
                <a:solidFill>
                  <a:srgbClr val="333333"/>
                </a:solidFill>
                <a:latin typeface="Georgia" panose="02040502050405020303" pitchFamily="18" charset="0"/>
              </a:rPr>
              <a:t>*当</a:t>
            </a:r>
            <a:r>
              <a:rPr lang="zh-CN" altLang="en-US" sz="1200" dirty="0">
                <a:solidFill>
                  <a:srgbClr val="FF0000"/>
                </a:solidFill>
                <a:latin typeface="Georgia" panose="02040502050405020303" pitchFamily="18" charset="0"/>
              </a:rPr>
              <a:t>红色</a:t>
            </a:r>
            <a:r>
              <a:rPr lang="zh-CN" altLang="en-US" sz="1200" dirty="0">
                <a:solidFill>
                  <a:srgbClr val="333333"/>
                </a:solidFill>
                <a:latin typeface="Georgia" panose="02040502050405020303" pitchFamily="18" charset="0"/>
              </a:rPr>
              <a:t>升穿过</a:t>
            </a:r>
            <a:r>
              <a:rPr lang="zh-CN" altLang="en-US" sz="1200" dirty="0">
                <a:solidFill>
                  <a:srgbClr val="0000FF"/>
                </a:solidFill>
                <a:latin typeface="Georgia" panose="02040502050405020303" pitchFamily="18" charset="0"/>
              </a:rPr>
              <a:t>蓝色</a:t>
            </a:r>
            <a:r>
              <a:rPr lang="zh-CN" altLang="en-US" sz="1200" dirty="0">
                <a:solidFill>
                  <a:srgbClr val="333333"/>
                </a:solidFill>
                <a:latin typeface="Georgia" panose="02040502050405020303" pitchFamily="18" charset="0"/>
              </a:rPr>
              <a:t>代表黄金交叉（进场时机），</a:t>
            </a:r>
            <a:r>
              <a:rPr lang="zh-CN" altLang="en-US" sz="1200" dirty="0"/>
              <a:t/>
            </a:r>
            <a:br>
              <a:rPr lang="zh-CN" altLang="en-US" sz="1200" dirty="0"/>
            </a:br>
            <a:r>
              <a:rPr lang="zh-CN" altLang="en-US" sz="1200" dirty="0">
                <a:solidFill>
                  <a:srgbClr val="FF00FF"/>
                </a:solidFill>
                <a:latin typeface="Georgia" panose="02040502050405020303" pitchFamily="18" charset="0"/>
              </a:rPr>
              <a:t>死亡交叉（卖出时机）</a:t>
            </a:r>
            <a:r>
              <a:rPr lang="zh-CN" altLang="en-US" sz="1200" dirty="0"/>
              <a:t/>
            </a:r>
            <a:br>
              <a:rPr lang="zh-CN" altLang="en-US" sz="1200" dirty="0"/>
            </a:br>
            <a:r>
              <a:rPr lang="zh-CN" altLang="en-US" sz="1200" dirty="0">
                <a:solidFill>
                  <a:srgbClr val="333333"/>
                </a:solidFill>
                <a:latin typeface="Georgia" panose="02040502050405020303" pitchFamily="18" charset="0"/>
              </a:rPr>
              <a:t>*当</a:t>
            </a:r>
            <a:r>
              <a:rPr lang="zh-CN" altLang="en-US" sz="1200" dirty="0">
                <a:solidFill>
                  <a:srgbClr val="FF0000"/>
                </a:solidFill>
                <a:latin typeface="Georgia" panose="02040502050405020303" pitchFamily="18" charset="0"/>
              </a:rPr>
              <a:t>红色</a:t>
            </a:r>
            <a:r>
              <a:rPr lang="zh-CN" altLang="en-US" sz="1200" dirty="0">
                <a:solidFill>
                  <a:srgbClr val="333333"/>
                </a:solidFill>
                <a:latin typeface="Georgia" panose="02040502050405020303" pitchFamily="18" charset="0"/>
              </a:rPr>
              <a:t>跌穿过</a:t>
            </a:r>
            <a:r>
              <a:rPr lang="zh-CN" altLang="en-US" sz="1200" dirty="0">
                <a:solidFill>
                  <a:srgbClr val="0000FF"/>
                </a:solidFill>
                <a:latin typeface="Georgia" panose="02040502050405020303" pitchFamily="18" charset="0"/>
              </a:rPr>
              <a:t>蓝色</a:t>
            </a:r>
            <a:r>
              <a:rPr lang="zh-CN" altLang="en-US" sz="1200" dirty="0">
                <a:solidFill>
                  <a:srgbClr val="333333"/>
                </a:solidFill>
                <a:latin typeface="Georgia" panose="02040502050405020303" pitchFamily="18" charset="0"/>
              </a:rPr>
              <a:t>代表死亡交叉（卖出时机）。</a:t>
            </a:r>
            <a:endParaRPr lang="en-US" sz="1200" dirty="0"/>
          </a:p>
        </p:txBody>
      </p:sp>
      <p:pic>
        <p:nvPicPr>
          <p:cNvPr id="3078" name="Picture 6" descr="https://3.bp.blogspot.com/-U70vrX2Ak2k/Wfva1bS5nrI/AAAAAAAAApc/QxArUev5DOsZXe34UQlGbJjYSa-HLgkzwCEwYBhgL/s400/MAC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761" y="4157001"/>
            <a:ext cx="3810000" cy="847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92694" y="3143327"/>
            <a:ext cx="4572000" cy="646331"/>
          </a:xfrm>
          <a:prstGeom prst="rect">
            <a:avLst/>
          </a:prstGeom>
        </p:spPr>
        <p:txBody>
          <a:bodyPr>
            <a:spAutoFit/>
          </a:bodyPr>
          <a:lstStyle/>
          <a:p>
            <a:r>
              <a:rPr lang="en-US" sz="1200" dirty="0">
                <a:solidFill>
                  <a:srgbClr val="333333"/>
                </a:solidFill>
                <a:latin typeface="Georgia" panose="02040502050405020303" pitchFamily="18" charset="0"/>
              </a:rPr>
              <a:t>Histogram/Divergence </a:t>
            </a:r>
            <a:r>
              <a:rPr lang="zh-CN" altLang="en-US" sz="1200" dirty="0">
                <a:solidFill>
                  <a:srgbClr val="333333"/>
                </a:solidFill>
                <a:latin typeface="Georgia" panose="02040502050405020303" pitchFamily="18" charset="0"/>
              </a:rPr>
              <a:t>音量（</a:t>
            </a:r>
            <a:r>
              <a:rPr lang="zh-CN" altLang="en-US" sz="1200" dirty="0">
                <a:solidFill>
                  <a:srgbClr val="38761D"/>
                </a:solidFill>
                <a:latin typeface="Georgia" panose="02040502050405020303" pitchFamily="18" charset="0"/>
              </a:rPr>
              <a:t>青</a:t>
            </a:r>
            <a:r>
              <a:rPr lang="zh-CN" altLang="en-US" sz="1200" dirty="0">
                <a:solidFill>
                  <a:srgbClr val="FF0000"/>
                </a:solidFill>
                <a:latin typeface="Georgia" panose="02040502050405020303" pitchFamily="18" charset="0"/>
              </a:rPr>
              <a:t>红</a:t>
            </a:r>
            <a:r>
              <a:rPr lang="zh-CN" altLang="en-US" sz="1200" dirty="0">
                <a:solidFill>
                  <a:srgbClr val="333333"/>
                </a:solidFill>
                <a:latin typeface="Georgia" panose="02040502050405020303" pitchFamily="18" charset="0"/>
              </a:rPr>
              <a:t>色）</a:t>
            </a:r>
            <a:r>
              <a:rPr lang="zh-CN" altLang="en-US" sz="1200" dirty="0"/>
              <a:t/>
            </a:r>
            <a:br>
              <a:rPr lang="zh-CN" altLang="en-US" sz="1200" dirty="0"/>
            </a:br>
            <a:r>
              <a:rPr lang="zh-CN" altLang="en-US" sz="1200" dirty="0">
                <a:solidFill>
                  <a:srgbClr val="333333"/>
                </a:solidFill>
                <a:latin typeface="Georgia" panose="02040502050405020303" pitchFamily="18" charset="0"/>
              </a:rPr>
              <a:t>全哥建议你可以理解为音量调高越多人买进，音量调低就越多人卖出。</a:t>
            </a:r>
            <a:endParaRPr lang="en-US" sz="1200" dirty="0"/>
          </a:p>
        </p:txBody>
      </p:sp>
    </p:spTree>
    <p:extLst>
      <p:ext uri="{BB962C8B-B14F-4D97-AF65-F5344CB8AC3E}">
        <p14:creationId xmlns:p14="http://schemas.microsoft.com/office/powerpoint/2010/main" val="260880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2"/>
              </a:rPr>
              <a:t>http://</a:t>
            </a:r>
            <a:r>
              <a:rPr lang="en-US" sz="1300" dirty="0" smtClean="0">
                <a:hlinkClick r:id="rId2"/>
              </a:rPr>
              <a:t>www.sharetisfy.com/2018/01/blog-post_392.html</a:t>
            </a:r>
            <a:r>
              <a:rPr lang="en-US" sz="1300" dirty="0"/>
              <a:t/>
            </a:r>
            <a:br>
              <a:rPr lang="en-US" sz="1300" dirty="0"/>
            </a:br>
            <a:r>
              <a:rPr lang="en-US" sz="1300" dirty="0"/>
              <a:t>http://www.aastocks.com/sc/education/execution_skill.aspx</a:t>
            </a:r>
          </a:p>
        </p:txBody>
      </p:sp>
      <p:sp>
        <p:nvSpPr>
          <p:cNvPr id="4" name="Slide Number Placeholder 3"/>
          <p:cNvSpPr>
            <a:spLocks noGrp="1"/>
          </p:cNvSpPr>
          <p:nvPr>
            <p:ph type="sldNum" sz="quarter" idx="12"/>
          </p:nvPr>
        </p:nvSpPr>
        <p:spPr/>
        <p:txBody>
          <a:bodyPr/>
          <a:lstStyle/>
          <a:p>
            <a:fld id="{EE2556C5-CE8C-6547-B838-EA80C61A4AF7}" type="slidenum">
              <a:rPr lang="en-US" smtClean="0"/>
              <a:t>51</a:t>
            </a:fld>
            <a:endParaRPr lang="en-US" dirty="0"/>
          </a:p>
        </p:txBody>
      </p:sp>
      <p:sp>
        <p:nvSpPr>
          <p:cNvPr id="7" name="Rectangle 6"/>
          <p:cNvSpPr/>
          <p:nvPr/>
        </p:nvSpPr>
        <p:spPr>
          <a:xfrm>
            <a:off x="172720" y="1043099"/>
            <a:ext cx="4572000" cy="2308324"/>
          </a:xfrm>
          <a:prstGeom prst="rect">
            <a:avLst/>
          </a:prstGeom>
        </p:spPr>
        <p:txBody>
          <a:bodyPr>
            <a:spAutoFit/>
          </a:bodyPr>
          <a:lstStyle/>
          <a:p>
            <a:r>
              <a:rPr lang="en-US" altLang="zh-CN" sz="1600" dirty="0">
                <a:solidFill>
                  <a:srgbClr val="0000FF"/>
                </a:solidFill>
                <a:latin typeface="Georgia" panose="02040502050405020303" pitchFamily="18" charset="0"/>
              </a:rPr>
              <a:t>3.KD </a:t>
            </a:r>
            <a:r>
              <a:rPr lang="zh-CN" altLang="en-US" sz="1600" dirty="0">
                <a:solidFill>
                  <a:srgbClr val="0000FF"/>
                </a:solidFill>
                <a:latin typeface="Georgia" panose="02040502050405020303" pitchFamily="18" charset="0"/>
              </a:rPr>
              <a:t>指标是什么？怎样用？</a:t>
            </a:r>
            <a:r>
              <a:rPr lang="zh-CN" altLang="en-US" sz="1600" dirty="0"/>
              <a:t/>
            </a:r>
            <a:br>
              <a:rPr lang="zh-CN" altLang="en-US" sz="1600" dirty="0"/>
            </a:br>
            <a:r>
              <a:rPr lang="en-US" altLang="zh-CN" sz="1600" dirty="0">
                <a:solidFill>
                  <a:srgbClr val="333333"/>
                </a:solidFill>
                <a:latin typeface="Georgia" panose="02040502050405020303" pitchFamily="18" charset="0"/>
              </a:rPr>
              <a:t>KD </a:t>
            </a:r>
            <a:r>
              <a:rPr lang="zh-CN" altLang="en-US" sz="1600" dirty="0">
                <a:solidFill>
                  <a:srgbClr val="333333"/>
                </a:solidFill>
                <a:latin typeface="Georgia" panose="02040502050405020303" pitchFamily="18" charset="0"/>
              </a:rPr>
              <a:t>是随机指标 </a:t>
            </a:r>
            <a:r>
              <a:rPr lang="en-US" altLang="zh-CN" sz="1600" dirty="0">
                <a:solidFill>
                  <a:srgbClr val="333333"/>
                </a:solidFill>
                <a:latin typeface="Georgia" panose="02040502050405020303" pitchFamily="18" charset="0"/>
              </a:rPr>
              <a:t>Stochastic  oscillator </a:t>
            </a:r>
            <a:r>
              <a:rPr lang="zh-CN" altLang="en-US" sz="1600" dirty="0">
                <a:solidFill>
                  <a:srgbClr val="333333"/>
                </a:solidFill>
                <a:latin typeface="Georgia" panose="02040502050405020303" pitchFamily="18" charset="0"/>
              </a:rPr>
              <a:t>是技术分析中的一种动量分析方法，采用超买和超卖的概念，</a:t>
            </a:r>
            <a:r>
              <a:rPr lang="zh-CN" altLang="en-US" sz="1600" dirty="0"/>
              <a:t/>
            </a:r>
            <a:br>
              <a:rPr lang="zh-CN" altLang="en-US" sz="1600" dirty="0"/>
            </a:br>
            <a:r>
              <a:rPr lang="zh-CN" altLang="en-US" sz="1600" dirty="0">
                <a:solidFill>
                  <a:srgbClr val="333333"/>
                </a:solidFill>
                <a:latin typeface="Georgia" panose="02040502050405020303" pitchFamily="18" charset="0"/>
              </a:rPr>
              <a:t>由乔治</a:t>
            </a:r>
            <a:r>
              <a:rPr lang="en-US" altLang="zh-CN" sz="1600" dirty="0">
                <a:solidFill>
                  <a:srgbClr val="333333"/>
                </a:solidFill>
                <a:latin typeface="Georgia" panose="02040502050405020303" pitchFamily="18" charset="0"/>
              </a:rPr>
              <a:t>·</a:t>
            </a:r>
            <a:r>
              <a:rPr lang="zh-CN" altLang="en-US" sz="1600" dirty="0">
                <a:solidFill>
                  <a:srgbClr val="333333"/>
                </a:solidFill>
                <a:latin typeface="Georgia" panose="02040502050405020303" pitchFamily="18" charset="0"/>
              </a:rPr>
              <a:t>莱恩（</a:t>
            </a:r>
            <a:r>
              <a:rPr lang="en-US" altLang="zh-CN" sz="1600" dirty="0">
                <a:solidFill>
                  <a:srgbClr val="333333"/>
                </a:solidFill>
                <a:latin typeface="Georgia" panose="02040502050405020303" pitchFamily="18" charset="0"/>
              </a:rPr>
              <a:t>George C. Lane</a:t>
            </a:r>
            <a:r>
              <a:rPr lang="zh-CN" altLang="en-US" sz="1600" dirty="0">
                <a:solidFill>
                  <a:srgbClr val="333333"/>
                </a:solidFill>
                <a:latin typeface="Georgia" panose="02040502050405020303" pitchFamily="18" charset="0"/>
              </a:rPr>
              <a:t>）在</a:t>
            </a:r>
            <a:r>
              <a:rPr lang="en-US" altLang="zh-CN" sz="1600" dirty="0">
                <a:solidFill>
                  <a:srgbClr val="333333"/>
                </a:solidFill>
                <a:latin typeface="Georgia" panose="02040502050405020303" pitchFamily="18" charset="0"/>
              </a:rPr>
              <a:t>1950</a:t>
            </a:r>
            <a:r>
              <a:rPr lang="zh-CN" altLang="en-US" sz="1600" dirty="0">
                <a:solidFill>
                  <a:srgbClr val="333333"/>
                </a:solidFill>
                <a:latin typeface="Georgia" panose="02040502050405020303" pitchFamily="18" charset="0"/>
              </a:rPr>
              <a:t>年代推广使用。</a:t>
            </a:r>
            <a:r>
              <a:rPr lang="zh-CN" altLang="en-US" sz="1600" dirty="0"/>
              <a:t/>
            </a:r>
            <a:br>
              <a:rPr lang="zh-CN" altLang="en-US" sz="1600" dirty="0"/>
            </a:br>
            <a:r>
              <a:rPr lang="en-US" altLang="zh-CN" sz="1600" dirty="0">
                <a:solidFill>
                  <a:srgbClr val="333333"/>
                </a:solidFill>
                <a:latin typeface="Georgia" panose="02040502050405020303" pitchFamily="18" charset="0"/>
              </a:rPr>
              <a:t>KD</a:t>
            </a:r>
            <a:r>
              <a:rPr lang="zh-CN" altLang="en-US" sz="1600" dirty="0">
                <a:solidFill>
                  <a:srgbClr val="333333"/>
                </a:solidFill>
                <a:latin typeface="Georgia" panose="02040502050405020303" pitchFamily="18" charset="0"/>
              </a:rPr>
              <a:t>是由</a:t>
            </a:r>
            <a:r>
              <a:rPr lang="en-US" altLang="zh-CN" sz="1600" dirty="0">
                <a:solidFill>
                  <a:srgbClr val="333333"/>
                </a:solidFill>
                <a:latin typeface="Georgia" panose="02040502050405020303" pitchFamily="18" charset="0"/>
              </a:rPr>
              <a:t>K</a:t>
            </a:r>
            <a:r>
              <a:rPr lang="zh-CN" altLang="en-US" sz="1600" dirty="0">
                <a:solidFill>
                  <a:srgbClr val="333333"/>
                </a:solidFill>
                <a:latin typeface="Georgia" panose="02040502050405020303" pitchFamily="18" charset="0"/>
              </a:rPr>
              <a:t>值和</a:t>
            </a:r>
            <a:r>
              <a:rPr lang="en-US" altLang="zh-CN" sz="1600" dirty="0">
                <a:solidFill>
                  <a:srgbClr val="333333"/>
                </a:solidFill>
                <a:latin typeface="Georgia" panose="02040502050405020303" pitchFamily="18" charset="0"/>
              </a:rPr>
              <a:t>D</a:t>
            </a:r>
            <a:r>
              <a:rPr lang="zh-CN" altLang="en-US" sz="1600" dirty="0">
                <a:solidFill>
                  <a:srgbClr val="333333"/>
                </a:solidFill>
                <a:latin typeface="Georgia" panose="02040502050405020303" pitchFamily="18" charset="0"/>
              </a:rPr>
              <a:t>值这两个数值组成（会看到两条蓝红线），</a:t>
            </a:r>
            <a:r>
              <a:rPr lang="zh-CN" altLang="en-US" sz="1600" dirty="0"/>
              <a:t/>
            </a:r>
            <a:br>
              <a:rPr lang="zh-CN" altLang="en-US" sz="1600" dirty="0"/>
            </a:br>
            <a:r>
              <a:rPr lang="zh-CN" altLang="en-US" sz="1600" dirty="0">
                <a:solidFill>
                  <a:srgbClr val="333333"/>
                </a:solidFill>
                <a:latin typeface="Georgia" panose="02040502050405020303" pitchFamily="18" charset="0"/>
              </a:rPr>
              <a:t>他能看出股价的涨跌的延續性，如继续涨，跌，或停止跌等等。</a:t>
            </a:r>
            <a:endParaRPr lang="en-US" sz="1600" dirty="0"/>
          </a:p>
        </p:txBody>
      </p:sp>
      <p:pic>
        <p:nvPicPr>
          <p:cNvPr id="4098" name="Picture 2" descr="https://4.bp.blogspot.com/-66b3CpJ0VBs/WfxeBQudfQI/AAAAAAAAAtE/GRTFluQPF1MG23rt3aJdTpdeWov5EC4FwCLcBGAs/s400/K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881" y="1035155"/>
            <a:ext cx="3949065" cy="9629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106881" y="2821321"/>
            <a:ext cx="3949065" cy="830997"/>
          </a:xfrm>
          <a:prstGeom prst="rect">
            <a:avLst/>
          </a:prstGeom>
        </p:spPr>
        <p:txBody>
          <a:bodyPr wrap="square">
            <a:spAutoFit/>
          </a:bodyPr>
          <a:lstStyle/>
          <a:p>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KD</a:t>
            </a:r>
            <a:r>
              <a:rPr lang="zh-CN" altLang="en-US" sz="1200" dirty="0">
                <a:solidFill>
                  <a:srgbClr val="333333"/>
                </a:solidFill>
                <a:latin typeface="Georgia" panose="02040502050405020303" pitchFamily="18" charset="0"/>
              </a:rPr>
              <a:t>大於</a:t>
            </a:r>
            <a:r>
              <a:rPr lang="en-US" altLang="zh-CN" sz="1200" dirty="0">
                <a:solidFill>
                  <a:srgbClr val="333333"/>
                </a:solidFill>
                <a:latin typeface="Georgia" panose="02040502050405020303" pitchFamily="18" charset="0"/>
              </a:rPr>
              <a:t>80</a:t>
            </a:r>
            <a:r>
              <a:rPr lang="zh-CN" altLang="en-US" sz="1200" dirty="0">
                <a:solidFill>
                  <a:srgbClr val="333333"/>
                </a:solidFill>
                <a:latin typeface="Georgia" panose="02040502050405020303" pitchFamily="18" charset="0"/>
              </a:rPr>
              <a:t>時，高处不胜寒，市场过热，股价开始要跌了。</a:t>
            </a:r>
            <a:r>
              <a:rPr lang="zh-CN" altLang="en-US" sz="1200" dirty="0"/>
              <a:t/>
            </a:r>
            <a:br>
              <a:rPr lang="zh-CN" altLang="en-US" sz="1200" dirty="0"/>
            </a:br>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KD</a:t>
            </a:r>
            <a:r>
              <a:rPr lang="zh-CN" altLang="en-US" sz="1200" dirty="0">
                <a:solidFill>
                  <a:srgbClr val="333333"/>
                </a:solidFill>
                <a:latin typeface="Georgia" panose="02040502050405020303" pitchFamily="18" charset="0"/>
              </a:rPr>
              <a:t>小於</a:t>
            </a:r>
            <a:r>
              <a:rPr lang="en-US" altLang="zh-CN" sz="1200" dirty="0">
                <a:solidFill>
                  <a:srgbClr val="333333"/>
                </a:solidFill>
                <a:latin typeface="Georgia" panose="02040502050405020303" pitchFamily="18" charset="0"/>
              </a:rPr>
              <a:t>20</a:t>
            </a:r>
            <a:r>
              <a:rPr lang="zh-CN" altLang="en-US" sz="1200" dirty="0">
                <a:solidFill>
                  <a:srgbClr val="333333"/>
                </a:solidFill>
                <a:latin typeface="Georgia" panose="02040502050405020303" pitchFamily="18" charset="0"/>
              </a:rPr>
              <a:t>時，逢低见机会，市场过冷，股价开始要起了。</a:t>
            </a:r>
            <a:endParaRPr lang="en-US" sz="1200" dirty="0"/>
          </a:p>
        </p:txBody>
      </p:sp>
    </p:spTree>
    <p:extLst>
      <p:ext uri="{BB962C8B-B14F-4D97-AF65-F5344CB8AC3E}">
        <p14:creationId xmlns:p14="http://schemas.microsoft.com/office/powerpoint/2010/main" val="296262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2"/>
              </a:rPr>
              <a:t>http://</a:t>
            </a:r>
            <a:r>
              <a:rPr lang="en-US" sz="1300" dirty="0" smtClean="0">
                <a:hlinkClick r:id="rId2"/>
              </a:rPr>
              <a:t>www.sharetisfy.com/2018/01/blog-post_392.html</a:t>
            </a:r>
            <a:r>
              <a:rPr lang="en-US" sz="1300" dirty="0"/>
              <a:t/>
            </a:r>
            <a:br>
              <a:rPr lang="en-US" sz="1300" dirty="0"/>
            </a:br>
            <a:r>
              <a:rPr lang="en-US" sz="1300" dirty="0"/>
              <a:t>http://www.aastocks.com/sc/education/execution_skill.aspx</a:t>
            </a:r>
          </a:p>
        </p:txBody>
      </p:sp>
      <p:sp>
        <p:nvSpPr>
          <p:cNvPr id="4" name="Slide Number Placeholder 3"/>
          <p:cNvSpPr>
            <a:spLocks noGrp="1"/>
          </p:cNvSpPr>
          <p:nvPr>
            <p:ph type="sldNum" sz="quarter" idx="12"/>
          </p:nvPr>
        </p:nvSpPr>
        <p:spPr/>
        <p:txBody>
          <a:bodyPr/>
          <a:lstStyle/>
          <a:p>
            <a:fld id="{EE2556C5-CE8C-6547-B838-EA80C61A4AF7}" type="slidenum">
              <a:rPr lang="en-US" smtClean="0"/>
              <a:t>52</a:t>
            </a:fld>
            <a:endParaRPr lang="en-US" dirty="0"/>
          </a:p>
        </p:txBody>
      </p:sp>
      <p:sp>
        <p:nvSpPr>
          <p:cNvPr id="3" name="Rectangle 2"/>
          <p:cNvSpPr/>
          <p:nvPr/>
        </p:nvSpPr>
        <p:spPr>
          <a:xfrm>
            <a:off x="77893" y="994609"/>
            <a:ext cx="4572000" cy="2585323"/>
          </a:xfrm>
          <a:prstGeom prst="rect">
            <a:avLst/>
          </a:prstGeom>
        </p:spPr>
        <p:txBody>
          <a:bodyPr>
            <a:spAutoFit/>
          </a:bodyPr>
          <a:lstStyle/>
          <a:p>
            <a:r>
              <a:rPr lang="en-US" altLang="zh-CN" dirty="0">
                <a:solidFill>
                  <a:srgbClr val="0000FF"/>
                </a:solidFill>
                <a:latin typeface="Georgia" panose="02040502050405020303" pitchFamily="18" charset="0"/>
              </a:rPr>
              <a:t>4.RSI </a:t>
            </a:r>
            <a:r>
              <a:rPr lang="zh-CN" altLang="en-US" dirty="0">
                <a:solidFill>
                  <a:srgbClr val="0000FF"/>
                </a:solidFill>
                <a:latin typeface="Georgia" panose="02040502050405020303" pitchFamily="18" charset="0"/>
              </a:rPr>
              <a:t>（</a:t>
            </a:r>
            <a:r>
              <a:rPr lang="en-US" altLang="zh-CN" dirty="0">
                <a:solidFill>
                  <a:srgbClr val="0000FF"/>
                </a:solidFill>
                <a:latin typeface="Georgia" panose="02040502050405020303" pitchFamily="18" charset="0"/>
              </a:rPr>
              <a:t>Relative Strength Index</a:t>
            </a:r>
            <a:r>
              <a:rPr lang="zh-CN" altLang="en-US" dirty="0">
                <a:solidFill>
                  <a:srgbClr val="0000FF"/>
                </a:solidFill>
                <a:latin typeface="Georgia" panose="02040502050405020303" pitchFamily="18" charset="0"/>
              </a:rPr>
              <a:t>）指标是什么？怎样用？</a:t>
            </a:r>
            <a:r>
              <a:rPr lang="zh-CN" altLang="en-US" dirty="0"/>
              <a:t/>
            </a:r>
            <a:br>
              <a:rPr lang="zh-CN" altLang="en-US" dirty="0"/>
            </a:br>
            <a:r>
              <a:rPr lang="en-US" altLang="zh-CN" dirty="0">
                <a:solidFill>
                  <a:srgbClr val="333333"/>
                </a:solidFill>
                <a:latin typeface="Georgia" panose="02040502050405020303" pitchFamily="18" charset="0"/>
              </a:rPr>
              <a:t>RSI </a:t>
            </a:r>
            <a:r>
              <a:rPr lang="zh-CN" altLang="en-US" dirty="0">
                <a:solidFill>
                  <a:srgbClr val="333333"/>
                </a:solidFill>
                <a:latin typeface="Georgia" panose="02040502050405020303" pitchFamily="18" charset="0"/>
              </a:rPr>
              <a:t>指标是用来判断股价跌涨的几率，也可以叫强弱指标。</a:t>
            </a:r>
            <a:r>
              <a:rPr lang="zh-CN" altLang="en-US" dirty="0"/>
              <a:t/>
            </a:r>
            <a:br>
              <a:rPr lang="zh-CN" altLang="en-US" dirty="0"/>
            </a:br>
            <a:r>
              <a:rPr lang="zh-CN" altLang="en-US" dirty="0">
                <a:solidFill>
                  <a:srgbClr val="333333"/>
                </a:solidFill>
                <a:latin typeface="Georgia" panose="02040502050405020303" pitchFamily="18" charset="0"/>
              </a:rPr>
              <a:t>用某段时间，股价平均涨幅和跌幅来计算的数值。</a:t>
            </a:r>
            <a:r>
              <a:rPr lang="zh-CN" altLang="en-US" dirty="0"/>
              <a:t/>
            </a:r>
            <a:br>
              <a:rPr lang="zh-CN" altLang="en-US" dirty="0"/>
            </a:br>
            <a:r>
              <a:rPr lang="zh-CN" altLang="en-US" dirty="0">
                <a:solidFill>
                  <a:srgbClr val="333333"/>
                </a:solidFill>
                <a:latin typeface="Georgia" panose="02040502050405020303" pitchFamily="18" charset="0"/>
              </a:rPr>
              <a:t>*</a:t>
            </a:r>
            <a:r>
              <a:rPr lang="en-US" altLang="zh-CN" dirty="0">
                <a:solidFill>
                  <a:srgbClr val="333333"/>
                </a:solidFill>
                <a:latin typeface="Georgia" panose="02040502050405020303" pitchFamily="18" charset="0"/>
              </a:rPr>
              <a:t>RSI </a:t>
            </a:r>
            <a:r>
              <a:rPr lang="zh-CN" altLang="en-US" dirty="0">
                <a:solidFill>
                  <a:srgbClr val="333333"/>
                </a:solidFill>
                <a:latin typeface="Georgia" panose="02040502050405020303" pitchFamily="18" charset="0"/>
              </a:rPr>
              <a:t>的范围一定在 </a:t>
            </a:r>
            <a:r>
              <a:rPr lang="en-US" altLang="zh-CN" dirty="0">
                <a:solidFill>
                  <a:srgbClr val="333333"/>
                </a:solidFill>
                <a:latin typeface="Georgia" panose="02040502050405020303" pitchFamily="18" charset="0"/>
              </a:rPr>
              <a:t>0-100 </a:t>
            </a:r>
            <a:r>
              <a:rPr lang="zh-CN" altLang="en-US" dirty="0">
                <a:solidFill>
                  <a:srgbClr val="333333"/>
                </a:solidFill>
                <a:latin typeface="Georgia" panose="02040502050405020303" pitchFamily="18" charset="0"/>
              </a:rPr>
              <a:t>之間。</a:t>
            </a:r>
            <a:r>
              <a:rPr lang="zh-CN" altLang="en-US" dirty="0"/>
              <a:t/>
            </a:r>
            <a:br>
              <a:rPr lang="zh-CN" altLang="en-US" dirty="0"/>
            </a:br>
            <a:r>
              <a:rPr lang="zh-CN" altLang="en-US" dirty="0">
                <a:solidFill>
                  <a:srgbClr val="333333"/>
                </a:solidFill>
                <a:latin typeface="Georgia" panose="02040502050405020303" pitchFamily="18" charset="0"/>
              </a:rPr>
              <a:t>*</a:t>
            </a:r>
            <a:r>
              <a:rPr lang="en-US" altLang="zh-CN" dirty="0">
                <a:solidFill>
                  <a:srgbClr val="333333"/>
                </a:solidFill>
                <a:latin typeface="Georgia" panose="02040502050405020303" pitchFamily="18" charset="0"/>
              </a:rPr>
              <a:t>RSI </a:t>
            </a:r>
            <a:r>
              <a:rPr lang="zh-CN" altLang="en-US" dirty="0">
                <a:solidFill>
                  <a:srgbClr val="333333"/>
                </a:solidFill>
                <a:latin typeface="Georgia" panose="02040502050405020303" pitchFamily="18" charset="0"/>
              </a:rPr>
              <a:t>越大，代表過去</a:t>
            </a:r>
            <a:r>
              <a:rPr lang="en-US" altLang="zh-CN" dirty="0">
                <a:solidFill>
                  <a:srgbClr val="333333"/>
                </a:solidFill>
                <a:latin typeface="Georgia" panose="02040502050405020303" pitchFamily="18" charset="0"/>
              </a:rPr>
              <a:t>『</a:t>
            </a:r>
            <a:r>
              <a:rPr lang="zh-CN" altLang="en-US" dirty="0">
                <a:solidFill>
                  <a:srgbClr val="333333"/>
                </a:solidFill>
                <a:latin typeface="Georgia" panose="02040502050405020303" pitchFamily="18" charset="0"/>
              </a:rPr>
              <a:t>漲的几率</a:t>
            </a:r>
            <a:r>
              <a:rPr lang="en-US" altLang="zh-CN" dirty="0">
                <a:solidFill>
                  <a:srgbClr val="333333"/>
                </a:solidFill>
                <a:latin typeface="Georgia" panose="02040502050405020303" pitchFamily="18" charset="0"/>
              </a:rPr>
              <a:t>』</a:t>
            </a:r>
            <a:r>
              <a:rPr lang="zh-CN" altLang="en-US" dirty="0">
                <a:solidFill>
                  <a:srgbClr val="333333"/>
                </a:solidFill>
                <a:latin typeface="Georgia" panose="02040502050405020303" pitchFamily="18" charset="0"/>
              </a:rPr>
              <a:t>越大。</a:t>
            </a:r>
            <a:r>
              <a:rPr lang="en-US" altLang="zh-CN" dirty="0">
                <a:solidFill>
                  <a:srgbClr val="333333"/>
                </a:solidFill>
                <a:latin typeface="Georgia" panose="02040502050405020303" pitchFamily="18" charset="0"/>
              </a:rPr>
              <a:t>(</a:t>
            </a:r>
            <a:r>
              <a:rPr lang="zh-CN" altLang="en-US" dirty="0">
                <a:solidFill>
                  <a:srgbClr val="333333"/>
                </a:solidFill>
                <a:latin typeface="Georgia" panose="02040502050405020303" pitchFamily="18" charset="0"/>
              </a:rPr>
              <a:t>如果漲和跌的几率一樣，</a:t>
            </a:r>
            <a:r>
              <a:rPr lang="en-US" altLang="zh-CN" dirty="0">
                <a:solidFill>
                  <a:srgbClr val="333333"/>
                </a:solidFill>
                <a:latin typeface="Georgia" panose="02040502050405020303" pitchFamily="18" charset="0"/>
              </a:rPr>
              <a:t>RSI</a:t>
            </a:r>
            <a:r>
              <a:rPr lang="zh-CN" altLang="en-US" dirty="0">
                <a:solidFill>
                  <a:srgbClr val="333333"/>
                </a:solidFill>
                <a:latin typeface="Georgia" panose="02040502050405020303" pitchFamily="18" charset="0"/>
              </a:rPr>
              <a:t>会是中間值</a:t>
            </a:r>
            <a:r>
              <a:rPr lang="en-US" altLang="zh-CN" dirty="0">
                <a:solidFill>
                  <a:srgbClr val="333333"/>
                </a:solidFill>
                <a:latin typeface="Georgia" panose="02040502050405020303" pitchFamily="18" charset="0"/>
              </a:rPr>
              <a:t>50)</a:t>
            </a:r>
            <a:endParaRPr lang="en-US" dirty="0"/>
          </a:p>
        </p:txBody>
      </p:sp>
      <p:pic>
        <p:nvPicPr>
          <p:cNvPr id="5122" name="Picture 2" descr="https://2.bp.blogspot.com/-WDrgQbyFw4c/Wfxdxqr-_eI/AAAAAAAAAs8/UJ4FrNZ9XrQWbBcCoeVqHmGyJOL17C8mwCLcBGAs/s400/RSI%2BR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122" y="994609"/>
            <a:ext cx="3810000" cy="1171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49122" y="2309970"/>
            <a:ext cx="3810000" cy="461665"/>
          </a:xfrm>
          <a:prstGeom prst="rect">
            <a:avLst/>
          </a:prstGeom>
        </p:spPr>
        <p:txBody>
          <a:bodyPr wrap="square">
            <a:spAutoFit/>
          </a:bodyPr>
          <a:lstStyle/>
          <a:p>
            <a:r>
              <a:rPr lang="zh-CN" altLang="en-US" sz="1200" dirty="0">
                <a:solidFill>
                  <a:srgbClr val="333333"/>
                </a:solidFill>
                <a:latin typeface="Georgia" panose="02040502050405020303" pitchFamily="18" charset="0"/>
              </a:rPr>
              <a:t>*线条上面累计的红色你可以理解为很多人市场非常的兴奋中（很多人赚钱，股价上升）参考</a:t>
            </a:r>
            <a:r>
              <a:rPr lang="en-US" altLang="zh-CN" sz="1200" dirty="0">
                <a:solidFill>
                  <a:srgbClr val="333333"/>
                </a:solidFill>
                <a:latin typeface="Georgia" panose="02040502050405020303" pitchFamily="18" charset="0"/>
              </a:rPr>
              <a:t>MAGNI</a:t>
            </a:r>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7087</a:t>
            </a:r>
            <a:r>
              <a:rPr lang="zh-CN" altLang="en-US" sz="1200" dirty="0">
                <a:solidFill>
                  <a:srgbClr val="333333"/>
                </a:solidFill>
                <a:latin typeface="Georgia" panose="02040502050405020303" pitchFamily="18" charset="0"/>
              </a:rPr>
              <a:t>）</a:t>
            </a:r>
            <a:endParaRPr lang="en-US" sz="1200" dirty="0"/>
          </a:p>
        </p:txBody>
      </p:sp>
      <p:pic>
        <p:nvPicPr>
          <p:cNvPr id="5124" name="Picture 4" descr="https://2.bp.blogspot.com/-ErxZSarFuFc/Wfxdxh4sZqI/AAAAAAAAAtA/qQLhtO7AcSIRFX4GFYJW56vKY-dCszzmACLcBGAs/s400/RS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122" y="2915421"/>
            <a:ext cx="381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49122" y="3967640"/>
            <a:ext cx="3810000" cy="461665"/>
          </a:xfrm>
          <a:prstGeom prst="rect">
            <a:avLst/>
          </a:prstGeom>
        </p:spPr>
        <p:txBody>
          <a:bodyPr wrap="square">
            <a:spAutoFit/>
          </a:bodyPr>
          <a:lstStyle/>
          <a:p>
            <a:r>
              <a:rPr lang="zh-CN" altLang="en-US" sz="1200" dirty="0">
                <a:solidFill>
                  <a:srgbClr val="333333"/>
                </a:solidFill>
                <a:latin typeface="Georgia" panose="02040502050405020303" pitchFamily="18" charset="0"/>
              </a:rPr>
              <a:t>*线条下面累计的青色你可以理解为很多人跳海（很多人亏钱，股价下跌</a:t>
            </a:r>
            <a:r>
              <a:rPr lang="en-US" altLang="zh-CN" sz="1200" dirty="0">
                <a:solidFill>
                  <a:srgbClr val="333333"/>
                </a:solidFill>
                <a:latin typeface="Georgia" panose="02040502050405020303" pitchFamily="18" charset="0"/>
              </a:rPr>
              <a:t>) </a:t>
            </a:r>
            <a:r>
              <a:rPr lang="zh-CN" altLang="en-US" sz="1200" dirty="0">
                <a:solidFill>
                  <a:srgbClr val="333333"/>
                </a:solidFill>
                <a:latin typeface="Georgia" panose="02040502050405020303" pitchFamily="18" charset="0"/>
              </a:rPr>
              <a:t>参考</a:t>
            </a:r>
            <a:r>
              <a:rPr lang="en-US" altLang="zh-CN" sz="1200" dirty="0">
                <a:solidFill>
                  <a:srgbClr val="333333"/>
                </a:solidFill>
                <a:latin typeface="Georgia" panose="02040502050405020303" pitchFamily="18" charset="0"/>
              </a:rPr>
              <a:t>TAMBUN </a:t>
            </a:r>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5191</a:t>
            </a:r>
            <a:r>
              <a:rPr lang="zh-CN" altLang="en-US" sz="1200" dirty="0">
                <a:solidFill>
                  <a:srgbClr val="333333"/>
                </a:solidFill>
                <a:latin typeface="Georgia" panose="02040502050405020303" pitchFamily="18" charset="0"/>
              </a:rPr>
              <a:t>）</a:t>
            </a:r>
            <a:endParaRPr lang="en-US" sz="1200" dirty="0"/>
          </a:p>
        </p:txBody>
      </p:sp>
      <p:sp>
        <p:nvSpPr>
          <p:cNvPr id="9" name="Rectangle 8"/>
          <p:cNvSpPr/>
          <p:nvPr/>
        </p:nvSpPr>
        <p:spPr>
          <a:xfrm>
            <a:off x="5249122" y="4383174"/>
            <a:ext cx="3810000" cy="461665"/>
          </a:xfrm>
          <a:prstGeom prst="rect">
            <a:avLst/>
          </a:prstGeom>
        </p:spPr>
        <p:txBody>
          <a:bodyPr wrap="square">
            <a:spAutoFit/>
          </a:bodyPr>
          <a:lstStyle/>
          <a:p>
            <a:r>
              <a:rPr lang="zh-CN" altLang="en-US" sz="1200" dirty="0">
                <a:solidFill>
                  <a:srgbClr val="333333"/>
                </a:solidFill>
                <a:latin typeface="Georgia" panose="02040502050405020303" pitchFamily="18" charset="0"/>
              </a:rPr>
              <a:t>注：一般大于</a:t>
            </a:r>
            <a:r>
              <a:rPr lang="en-US" altLang="zh-CN" sz="1200" dirty="0">
                <a:solidFill>
                  <a:srgbClr val="333333"/>
                </a:solidFill>
                <a:latin typeface="Georgia" panose="02040502050405020303" pitchFamily="18" charset="0"/>
              </a:rPr>
              <a:t>80%</a:t>
            </a:r>
            <a:r>
              <a:rPr lang="zh-CN" altLang="en-US" sz="1200" dirty="0">
                <a:solidFill>
                  <a:srgbClr val="333333"/>
                </a:solidFill>
                <a:latin typeface="Georgia" panose="02040502050405020303" pitchFamily="18" charset="0"/>
              </a:rPr>
              <a:t>代表市场过热，要准备下跌了，小于</a:t>
            </a:r>
            <a:r>
              <a:rPr lang="en-US" altLang="zh-CN" sz="1200" dirty="0">
                <a:solidFill>
                  <a:srgbClr val="333333"/>
                </a:solidFill>
                <a:latin typeface="Georgia" panose="02040502050405020303" pitchFamily="18" charset="0"/>
              </a:rPr>
              <a:t>20%</a:t>
            </a:r>
            <a:r>
              <a:rPr lang="zh-CN" altLang="en-US" sz="1200" dirty="0">
                <a:solidFill>
                  <a:srgbClr val="333333"/>
                </a:solidFill>
                <a:latin typeface="Georgia" panose="02040502050405020303" pitchFamily="18" charset="0"/>
              </a:rPr>
              <a:t>代表市场过冷，开始要上升了。</a:t>
            </a:r>
            <a:endParaRPr lang="en-US" sz="1200" dirty="0"/>
          </a:p>
        </p:txBody>
      </p:sp>
    </p:spTree>
    <p:extLst>
      <p:ext uri="{BB962C8B-B14F-4D97-AF65-F5344CB8AC3E}">
        <p14:creationId xmlns:p14="http://schemas.microsoft.com/office/powerpoint/2010/main" val="386165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700" dirty="0"/>
              <a:t>https://www.zhihu.com/question/31004373</a:t>
            </a:r>
            <a:r>
              <a:rPr lang="en-US" dirty="0"/>
              <a:t/>
            </a:r>
            <a:br>
              <a:rPr lang="en-US" dirty="0"/>
            </a:b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t>53</a:t>
            </a:fld>
            <a:endParaRPr lang="en-US" dirty="0"/>
          </a:p>
        </p:txBody>
      </p:sp>
      <p:sp>
        <p:nvSpPr>
          <p:cNvPr id="7" name="Rectangle 6"/>
          <p:cNvSpPr/>
          <p:nvPr/>
        </p:nvSpPr>
        <p:spPr>
          <a:xfrm>
            <a:off x="396764" y="873762"/>
            <a:ext cx="1346844" cy="369332"/>
          </a:xfrm>
          <a:prstGeom prst="rect">
            <a:avLst/>
          </a:prstGeom>
        </p:spPr>
        <p:txBody>
          <a:bodyPr wrap="none">
            <a:spAutoFit/>
          </a:bodyPr>
          <a:lstStyle/>
          <a:p>
            <a:r>
              <a:rPr lang="zh-CN" altLang="en-US" b="1" dirty="0">
                <a:solidFill>
                  <a:srgbClr val="1A1A1A"/>
                </a:solidFill>
                <a:latin typeface="-apple-system"/>
              </a:rPr>
              <a:t>除权和复权</a:t>
            </a:r>
            <a:endParaRPr lang="en-US" dirty="0"/>
          </a:p>
        </p:txBody>
      </p:sp>
      <p:sp>
        <p:nvSpPr>
          <p:cNvPr id="8" name="Rectangle 7"/>
          <p:cNvSpPr/>
          <p:nvPr/>
        </p:nvSpPr>
        <p:spPr>
          <a:xfrm>
            <a:off x="396764" y="1243094"/>
            <a:ext cx="4005903" cy="1569660"/>
          </a:xfrm>
          <a:prstGeom prst="rect">
            <a:avLst/>
          </a:prstGeom>
        </p:spPr>
        <p:txBody>
          <a:bodyPr wrap="square">
            <a:spAutoFit/>
          </a:bodyPr>
          <a:lstStyle/>
          <a:p>
            <a:r>
              <a:rPr lang="zh-CN" altLang="en-US" sz="1200" b="1" dirty="0"/>
              <a:t>除权：</a:t>
            </a:r>
            <a:r>
              <a:rPr lang="zh-CN" altLang="en-US" sz="1200" dirty="0"/>
              <a:t>假设某公司的总股本</a:t>
            </a:r>
            <a:r>
              <a:rPr lang="en-US" altLang="zh-CN" sz="1200" dirty="0"/>
              <a:t>100</a:t>
            </a:r>
            <a:r>
              <a:rPr lang="zh-CN" altLang="en-US" sz="1200" dirty="0"/>
              <a:t>股，每股</a:t>
            </a:r>
            <a:r>
              <a:rPr lang="en-US" altLang="zh-CN" sz="1200" dirty="0"/>
              <a:t>10</a:t>
            </a:r>
            <a:r>
              <a:rPr lang="zh-CN" altLang="en-US" sz="1200" dirty="0"/>
              <a:t>元，总权益就是</a:t>
            </a:r>
            <a:r>
              <a:rPr lang="en-US" altLang="zh-CN" sz="1200" dirty="0"/>
              <a:t>1000</a:t>
            </a:r>
            <a:r>
              <a:rPr lang="zh-CN" altLang="en-US" sz="1200" dirty="0"/>
              <a:t>元。当公司进行送股，每</a:t>
            </a:r>
            <a:r>
              <a:rPr lang="en-US" altLang="zh-CN" sz="1200" dirty="0"/>
              <a:t>10</a:t>
            </a:r>
            <a:r>
              <a:rPr lang="zh-CN" altLang="en-US" sz="1200" dirty="0"/>
              <a:t>股转送</a:t>
            </a:r>
            <a:r>
              <a:rPr lang="en-US" altLang="zh-CN" sz="1200" dirty="0"/>
              <a:t>10</a:t>
            </a:r>
            <a:r>
              <a:rPr lang="zh-CN" altLang="en-US" sz="1200" dirty="0"/>
              <a:t>股，总股本就变成了</a:t>
            </a:r>
            <a:r>
              <a:rPr lang="en-US" altLang="zh-CN" sz="1200" dirty="0"/>
              <a:t>200</a:t>
            </a:r>
            <a:r>
              <a:rPr lang="zh-CN" altLang="en-US" sz="1200" dirty="0"/>
              <a:t>股，而公司的总权益并没有变，于是每股价格就要变成</a:t>
            </a:r>
            <a:r>
              <a:rPr lang="en-US" altLang="zh-CN" sz="1200" dirty="0"/>
              <a:t>1000/200=5</a:t>
            </a:r>
            <a:r>
              <a:rPr lang="zh-CN" altLang="en-US" sz="1200" dirty="0"/>
              <a:t>元。这就是除权。</a:t>
            </a:r>
          </a:p>
          <a:p>
            <a:r>
              <a:rPr lang="zh-CN" altLang="en-US" sz="1200" b="1" dirty="0"/>
              <a:t>复权：</a:t>
            </a:r>
            <a:r>
              <a:rPr lang="zh-CN" altLang="en-US" sz="1200" dirty="0"/>
              <a:t>当股价因送股、配股等原因而发生下跌时，原来</a:t>
            </a:r>
            <a:r>
              <a:rPr lang="en-US" altLang="zh-CN" sz="1200" dirty="0"/>
              <a:t>10</a:t>
            </a:r>
            <a:r>
              <a:rPr lang="zh-CN" altLang="en-US" sz="1200" dirty="0"/>
              <a:t>元</a:t>
            </a:r>
            <a:r>
              <a:rPr lang="en-US" altLang="zh-CN" sz="1200" dirty="0"/>
              <a:t>/</a:t>
            </a:r>
            <a:r>
              <a:rPr lang="zh-CN" altLang="en-US" sz="1200" dirty="0"/>
              <a:t>股的股票瞬间变成了</a:t>
            </a:r>
            <a:r>
              <a:rPr lang="en-US" altLang="zh-CN" sz="1200" dirty="0"/>
              <a:t>5</a:t>
            </a:r>
            <a:r>
              <a:rPr lang="zh-CN" altLang="en-US" sz="1200" dirty="0"/>
              <a:t>元</a:t>
            </a:r>
            <a:r>
              <a:rPr lang="en-US" altLang="zh-CN" sz="1200" dirty="0"/>
              <a:t>/</a:t>
            </a:r>
            <a:r>
              <a:rPr lang="zh-CN" altLang="en-US" sz="1200" dirty="0"/>
              <a:t>股，但该股票实际价值并没有发生变化，也就是说现在的</a:t>
            </a:r>
            <a:r>
              <a:rPr lang="en-US" altLang="zh-CN" sz="1200" dirty="0"/>
              <a:t>5</a:t>
            </a:r>
            <a:r>
              <a:rPr lang="zh-CN" altLang="en-US" sz="1200" dirty="0"/>
              <a:t>元实际上还是相当于</a:t>
            </a:r>
            <a:r>
              <a:rPr lang="en-US" altLang="zh-CN" sz="1200" dirty="0"/>
              <a:t>10</a:t>
            </a:r>
            <a:r>
              <a:rPr lang="zh-CN" altLang="en-US" sz="1200" dirty="0"/>
              <a:t>元。这就是复权</a:t>
            </a:r>
            <a:r>
              <a:rPr lang="zh-CN" altLang="en-US" sz="1200" dirty="0" smtClean="0"/>
              <a:t>。</a:t>
            </a:r>
            <a:endParaRPr lang="zh-CN" altLang="en-US" sz="1200" dirty="0"/>
          </a:p>
        </p:txBody>
      </p:sp>
      <p:sp>
        <p:nvSpPr>
          <p:cNvPr id="10" name="Rectangle 9"/>
          <p:cNvSpPr/>
          <p:nvPr/>
        </p:nvSpPr>
        <p:spPr>
          <a:xfrm>
            <a:off x="396764" y="2727166"/>
            <a:ext cx="4005903" cy="830997"/>
          </a:xfrm>
          <a:prstGeom prst="rect">
            <a:avLst/>
          </a:prstGeom>
        </p:spPr>
        <p:txBody>
          <a:bodyPr wrap="square">
            <a:spAutoFit/>
          </a:bodyPr>
          <a:lstStyle/>
          <a:p>
            <a:r>
              <a:rPr lang="zh-CN" altLang="en-US" sz="1200" b="1" dirty="0">
                <a:solidFill>
                  <a:srgbClr val="1A1A1A"/>
                </a:solidFill>
                <a:latin typeface="-apple-system"/>
              </a:rPr>
              <a:t>不复权：</a:t>
            </a:r>
            <a:r>
              <a:rPr lang="zh-CN" altLang="en-US" sz="1200" dirty="0">
                <a:solidFill>
                  <a:srgbClr val="1A1A1A"/>
                </a:solidFill>
                <a:latin typeface="-apple-system"/>
              </a:rPr>
              <a:t>当股价因送股等原因发生变化，在</a:t>
            </a:r>
            <a:r>
              <a:rPr lang="en-US" altLang="zh-CN" sz="1200" dirty="0">
                <a:solidFill>
                  <a:srgbClr val="1A1A1A"/>
                </a:solidFill>
                <a:latin typeface="-apple-system"/>
              </a:rPr>
              <a:t>K</a:t>
            </a:r>
            <a:r>
              <a:rPr lang="zh-CN" altLang="en-US" sz="1200" dirty="0">
                <a:solidFill>
                  <a:srgbClr val="1A1A1A"/>
                </a:solidFill>
                <a:latin typeface="-apple-system"/>
              </a:rPr>
              <a:t>线走势图上就有可能形成断崖式的下跌，比如从</a:t>
            </a:r>
            <a:r>
              <a:rPr lang="en-US" altLang="zh-CN" sz="1200" dirty="0">
                <a:solidFill>
                  <a:srgbClr val="1A1A1A"/>
                </a:solidFill>
                <a:latin typeface="-apple-system"/>
              </a:rPr>
              <a:t>10</a:t>
            </a:r>
            <a:r>
              <a:rPr lang="zh-CN" altLang="en-US" sz="1200" dirty="0">
                <a:solidFill>
                  <a:srgbClr val="1A1A1A"/>
                </a:solidFill>
                <a:latin typeface="-apple-system"/>
              </a:rPr>
              <a:t>元</a:t>
            </a:r>
            <a:r>
              <a:rPr lang="en-US" altLang="zh-CN" sz="1200" dirty="0">
                <a:solidFill>
                  <a:srgbClr val="1A1A1A"/>
                </a:solidFill>
                <a:latin typeface="-apple-system"/>
              </a:rPr>
              <a:t>/</a:t>
            </a:r>
            <a:r>
              <a:rPr lang="zh-CN" altLang="en-US" sz="1200" dirty="0">
                <a:solidFill>
                  <a:srgbClr val="1A1A1A"/>
                </a:solidFill>
                <a:latin typeface="-apple-system"/>
              </a:rPr>
              <a:t>股变为</a:t>
            </a:r>
            <a:r>
              <a:rPr lang="en-US" altLang="zh-CN" sz="1200" dirty="0">
                <a:solidFill>
                  <a:srgbClr val="1A1A1A"/>
                </a:solidFill>
                <a:latin typeface="-apple-system"/>
              </a:rPr>
              <a:t>5</a:t>
            </a:r>
            <a:r>
              <a:rPr lang="zh-CN" altLang="en-US" sz="1200" dirty="0">
                <a:solidFill>
                  <a:srgbClr val="1A1A1A"/>
                </a:solidFill>
                <a:latin typeface="-apple-system"/>
              </a:rPr>
              <a:t>元</a:t>
            </a:r>
            <a:r>
              <a:rPr lang="en-US" altLang="zh-CN" sz="1200" dirty="0">
                <a:solidFill>
                  <a:srgbClr val="1A1A1A"/>
                </a:solidFill>
                <a:latin typeface="-apple-system"/>
              </a:rPr>
              <a:t>/</a:t>
            </a:r>
            <a:r>
              <a:rPr lang="zh-CN" altLang="en-US" sz="1200" dirty="0">
                <a:solidFill>
                  <a:srgbClr val="1A1A1A"/>
                </a:solidFill>
                <a:latin typeface="-apple-system"/>
              </a:rPr>
              <a:t>股，当日的涨跌幅就变成了</a:t>
            </a:r>
            <a:r>
              <a:rPr lang="en-US" altLang="zh-CN" sz="1200" dirty="0">
                <a:solidFill>
                  <a:srgbClr val="1A1A1A"/>
                </a:solidFill>
                <a:latin typeface="-apple-system"/>
              </a:rPr>
              <a:t>-50%.</a:t>
            </a:r>
            <a:r>
              <a:rPr lang="zh-CN" altLang="en-US" sz="1200" dirty="0">
                <a:solidFill>
                  <a:srgbClr val="1A1A1A"/>
                </a:solidFill>
                <a:latin typeface="-apple-system"/>
              </a:rPr>
              <a:t>而实际上该股票的价值并没有发生重大变化，</a:t>
            </a:r>
            <a:endParaRPr lang="en-US" sz="1200" dirty="0"/>
          </a:p>
        </p:txBody>
      </p:sp>
      <p:sp>
        <p:nvSpPr>
          <p:cNvPr id="11" name="Rectangle 10"/>
          <p:cNvSpPr/>
          <p:nvPr/>
        </p:nvSpPr>
        <p:spPr>
          <a:xfrm>
            <a:off x="396764" y="3531070"/>
            <a:ext cx="4005903" cy="1384995"/>
          </a:xfrm>
          <a:prstGeom prst="rect">
            <a:avLst/>
          </a:prstGeom>
        </p:spPr>
        <p:txBody>
          <a:bodyPr wrap="square">
            <a:spAutoFit/>
          </a:bodyPr>
          <a:lstStyle/>
          <a:p>
            <a:r>
              <a:rPr lang="zh-CN" altLang="en-US" sz="1200" dirty="0"/>
              <a:t>复权又分为</a:t>
            </a:r>
            <a:r>
              <a:rPr lang="zh-CN" altLang="en-US" sz="1200" b="1" dirty="0"/>
              <a:t>前复权</a:t>
            </a:r>
            <a:r>
              <a:rPr lang="zh-CN" altLang="en-US" sz="1200" dirty="0"/>
              <a:t>和</a:t>
            </a:r>
            <a:r>
              <a:rPr lang="zh-CN" altLang="en-US" sz="1200" b="1" dirty="0"/>
              <a:t>后复权</a:t>
            </a:r>
            <a:r>
              <a:rPr lang="zh-CN" altLang="en-US" sz="1200" dirty="0"/>
              <a:t>。</a:t>
            </a:r>
          </a:p>
          <a:p>
            <a:r>
              <a:rPr lang="zh-CN" altLang="en-US" sz="1200" b="1" dirty="0"/>
              <a:t>前复权：</a:t>
            </a:r>
            <a:r>
              <a:rPr lang="zh-CN" altLang="en-US" sz="1200" dirty="0"/>
              <a:t>以除权后第一天的价格点为基础把除权以前的数据进行复权。</a:t>
            </a:r>
          </a:p>
          <a:p>
            <a:r>
              <a:rPr lang="zh-CN" altLang="en-US" sz="1200" dirty="0"/>
              <a:t>假设</a:t>
            </a:r>
            <a:r>
              <a:rPr lang="en-US" altLang="zh-CN" sz="1200" dirty="0"/>
              <a:t>10</a:t>
            </a:r>
            <a:r>
              <a:rPr lang="zh-CN" altLang="en-US" sz="1200" dirty="0"/>
              <a:t>元</a:t>
            </a:r>
            <a:r>
              <a:rPr lang="en-US" altLang="zh-CN" sz="1200" dirty="0"/>
              <a:t>/</a:t>
            </a:r>
            <a:r>
              <a:rPr lang="zh-CN" altLang="en-US" sz="1200" dirty="0"/>
              <a:t>股因除权等原因变为了</a:t>
            </a:r>
            <a:r>
              <a:rPr lang="en-US" altLang="zh-CN" sz="1200" dirty="0"/>
              <a:t>5</a:t>
            </a:r>
            <a:r>
              <a:rPr lang="zh-CN" altLang="en-US" sz="1200" dirty="0"/>
              <a:t>元</a:t>
            </a:r>
            <a:r>
              <a:rPr lang="en-US" altLang="zh-CN" sz="1200" dirty="0"/>
              <a:t>/</a:t>
            </a:r>
            <a:r>
              <a:rPr lang="zh-CN" altLang="en-US" sz="1200" dirty="0"/>
              <a:t>股，并且除此之外，当天股价没有其他涨跌幅的变化，那进行前复权以后，</a:t>
            </a:r>
            <a:r>
              <a:rPr lang="en-US" sz="1200" dirty="0"/>
              <a:t>K</a:t>
            </a:r>
            <a:r>
              <a:rPr lang="zh-CN" altLang="en-US" sz="1200" dirty="0"/>
              <a:t>线图显示的就是，</a:t>
            </a:r>
            <a:r>
              <a:rPr lang="zh-CN" altLang="en-US" sz="1200" b="1" dirty="0"/>
              <a:t>当天与前一天的股价都是</a:t>
            </a:r>
            <a:r>
              <a:rPr lang="en-US" altLang="zh-CN" sz="1200" b="1" dirty="0"/>
              <a:t>5</a:t>
            </a:r>
            <a:r>
              <a:rPr lang="zh-CN" altLang="en-US" sz="1200" b="1" dirty="0"/>
              <a:t>元，之前的股价也都一律按比例缩小，变为一条连续的曲线</a:t>
            </a:r>
            <a:r>
              <a:rPr lang="zh-CN" altLang="en-US" sz="1200" b="1" dirty="0" smtClean="0"/>
              <a:t>。</a:t>
            </a:r>
            <a:endParaRPr lang="zh-CN" altLang="en-US" sz="1200" dirty="0"/>
          </a:p>
        </p:txBody>
      </p:sp>
      <p:pic>
        <p:nvPicPr>
          <p:cNvPr id="1026" name="Picture 2" descr="https://pic1.zhimg.com/80/v2-e8f39904032418275d22c781088115e1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147" y="2594186"/>
            <a:ext cx="3736340" cy="244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32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700" dirty="0"/>
              <a:t>https://www.zhihu.com/question/31004373</a:t>
            </a:r>
            <a:r>
              <a:rPr lang="en-US" dirty="0"/>
              <a:t/>
            </a:r>
            <a:br>
              <a:rPr lang="en-US" dirty="0"/>
            </a:b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t>54</a:t>
            </a:fld>
            <a:endParaRPr lang="en-US" dirty="0"/>
          </a:p>
        </p:txBody>
      </p:sp>
      <p:sp>
        <p:nvSpPr>
          <p:cNvPr id="7" name="Rectangle 6"/>
          <p:cNvSpPr/>
          <p:nvPr/>
        </p:nvSpPr>
        <p:spPr>
          <a:xfrm>
            <a:off x="396764" y="873762"/>
            <a:ext cx="1346844" cy="369332"/>
          </a:xfrm>
          <a:prstGeom prst="rect">
            <a:avLst/>
          </a:prstGeom>
        </p:spPr>
        <p:txBody>
          <a:bodyPr wrap="none">
            <a:spAutoFit/>
          </a:bodyPr>
          <a:lstStyle/>
          <a:p>
            <a:r>
              <a:rPr lang="zh-CN" altLang="en-US" b="1" dirty="0">
                <a:solidFill>
                  <a:srgbClr val="1A1A1A"/>
                </a:solidFill>
                <a:latin typeface="-apple-system"/>
              </a:rPr>
              <a:t>除权和复权</a:t>
            </a:r>
            <a:endParaRPr lang="en-US" dirty="0"/>
          </a:p>
        </p:txBody>
      </p:sp>
      <p:sp>
        <p:nvSpPr>
          <p:cNvPr id="3" name="Rectangle 2"/>
          <p:cNvSpPr/>
          <p:nvPr/>
        </p:nvSpPr>
        <p:spPr>
          <a:xfrm>
            <a:off x="396764" y="1295464"/>
            <a:ext cx="4572000" cy="1200329"/>
          </a:xfrm>
          <a:prstGeom prst="rect">
            <a:avLst/>
          </a:prstGeom>
        </p:spPr>
        <p:txBody>
          <a:bodyPr>
            <a:spAutoFit/>
          </a:bodyPr>
          <a:lstStyle/>
          <a:p>
            <a:r>
              <a:rPr lang="zh-CN" altLang="en-US" sz="1200" b="1" dirty="0"/>
              <a:t>后复权：</a:t>
            </a:r>
            <a:r>
              <a:rPr lang="zh-CN" altLang="en-US" sz="1200" dirty="0"/>
              <a:t>以除权前最后一天的价格点为基础把除权后的数据进行复权。</a:t>
            </a:r>
          </a:p>
          <a:p>
            <a:r>
              <a:rPr lang="zh-CN" altLang="en-US" sz="1200" dirty="0"/>
              <a:t>假设</a:t>
            </a:r>
            <a:r>
              <a:rPr lang="en-US" altLang="zh-CN" sz="1200" dirty="0"/>
              <a:t>10</a:t>
            </a:r>
            <a:r>
              <a:rPr lang="zh-CN" altLang="en-US" sz="1200" dirty="0"/>
              <a:t>元</a:t>
            </a:r>
            <a:r>
              <a:rPr lang="en-US" altLang="zh-CN" sz="1200" dirty="0"/>
              <a:t>/</a:t>
            </a:r>
            <a:r>
              <a:rPr lang="zh-CN" altLang="en-US" sz="1200" dirty="0"/>
              <a:t>股因除权等原因变为了</a:t>
            </a:r>
            <a:r>
              <a:rPr lang="en-US" altLang="zh-CN" sz="1200" dirty="0"/>
              <a:t>5</a:t>
            </a:r>
            <a:r>
              <a:rPr lang="zh-CN" altLang="en-US" sz="1200" dirty="0"/>
              <a:t>元</a:t>
            </a:r>
            <a:r>
              <a:rPr lang="en-US" altLang="zh-CN" sz="1200" dirty="0"/>
              <a:t>/</a:t>
            </a:r>
            <a:r>
              <a:rPr lang="zh-CN" altLang="en-US" sz="1200" dirty="0"/>
              <a:t>股，并且除此之外，当天股价没有其他涨跌幅的变化，那进行后复权以后，</a:t>
            </a:r>
            <a:r>
              <a:rPr lang="en-US" sz="1200" dirty="0"/>
              <a:t>K</a:t>
            </a:r>
            <a:r>
              <a:rPr lang="zh-CN" altLang="en-US" sz="1200" dirty="0"/>
              <a:t>线图显示的就是，</a:t>
            </a:r>
            <a:r>
              <a:rPr lang="zh-CN" altLang="en-US" sz="1200" b="1" dirty="0"/>
              <a:t>当天与前一天的股价都是</a:t>
            </a:r>
            <a:r>
              <a:rPr lang="en-US" altLang="zh-CN" sz="1200" b="1" dirty="0"/>
              <a:t>10</a:t>
            </a:r>
            <a:r>
              <a:rPr lang="zh-CN" altLang="en-US" sz="1200" b="1" dirty="0"/>
              <a:t>元，之后的股价也都一律按比例放大，变为一条连续的曲线</a:t>
            </a:r>
            <a:r>
              <a:rPr lang="zh-CN" altLang="en-US" sz="1200" b="1" dirty="0" smtClean="0"/>
              <a:t>。</a:t>
            </a:r>
            <a:endParaRPr lang="zh-CN" altLang="en-US" sz="1200" dirty="0"/>
          </a:p>
        </p:txBody>
      </p:sp>
      <p:pic>
        <p:nvPicPr>
          <p:cNvPr id="2050" name="Picture 2" descr="https://pic2.zhimg.com/80/v2-a6f98b0d13ac50756f2ae980b40be44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680" y="2275839"/>
            <a:ext cx="3731894" cy="264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75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t>55</a:t>
            </a:fld>
            <a:endParaRPr lang="en-US" dirty="0"/>
          </a:p>
        </p:txBody>
      </p:sp>
      <p:sp>
        <p:nvSpPr>
          <p:cNvPr id="5" name="Rectangle 4"/>
          <p:cNvSpPr/>
          <p:nvPr/>
        </p:nvSpPr>
        <p:spPr>
          <a:xfrm>
            <a:off x="186267" y="729741"/>
            <a:ext cx="4572000" cy="3046988"/>
          </a:xfrm>
          <a:prstGeom prst="rect">
            <a:avLst/>
          </a:prstGeom>
        </p:spPr>
        <p:txBody>
          <a:bodyPr>
            <a:spAutoFit/>
          </a:bodyPr>
          <a:lstStyle/>
          <a:p>
            <a:r>
              <a:rPr lang="en-US" altLang="zh-CN" sz="1200" b="1" dirty="0" err="1"/>
              <a:t>get_k_data</a:t>
            </a:r>
            <a:r>
              <a:rPr lang="zh-CN" altLang="en-US" sz="1200" dirty="0"/>
              <a:t>含义是获取</a:t>
            </a:r>
            <a:r>
              <a:rPr lang="en-US" altLang="zh-CN" sz="1200" dirty="0"/>
              <a:t>k</a:t>
            </a:r>
            <a:r>
              <a:rPr lang="zh-CN" altLang="en-US" sz="1200" dirty="0"/>
              <a:t>线数据</a:t>
            </a:r>
            <a:r>
              <a:rPr lang="zh-CN" altLang="en-US" sz="1200" dirty="0" smtClean="0"/>
              <a:t>，新</a:t>
            </a:r>
            <a:r>
              <a:rPr lang="zh-CN" altLang="en-US" sz="1200" dirty="0"/>
              <a:t>接口融合了</a:t>
            </a:r>
            <a:r>
              <a:rPr lang="en-US" altLang="zh-CN" sz="1200" dirty="0" err="1"/>
              <a:t>get_hist_data</a:t>
            </a:r>
            <a:r>
              <a:rPr lang="zh-CN" altLang="en-US" sz="1200" dirty="0"/>
              <a:t>和</a:t>
            </a:r>
            <a:r>
              <a:rPr lang="en-US" altLang="zh-CN" sz="1200" dirty="0" err="1"/>
              <a:t>get_h_data</a:t>
            </a:r>
            <a:r>
              <a:rPr lang="zh-CN" altLang="en-US" sz="1200" dirty="0"/>
              <a:t>两个接口的功能，即能方便获取日周月的低频数据，也可以获取</a:t>
            </a:r>
            <a:r>
              <a:rPr lang="en-US" altLang="zh-CN" sz="1200" dirty="0"/>
              <a:t>5</a:t>
            </a:r>
            <a:r>
              <a:rPr lang="zh-CN" altLang="en-US" sz="1200" dirty="0"/>
              <a:t>、</a:t>
            </a:r>
            <a:r>
              <a:rPr lang="en-US" altLang="zh-CN" sz="1200" dirty="0"/>
              <a:t>15</a:t>
            </a:r>
            <a:r>
              <a:rPr lang="zh-CN" altLang="en-US" sz="1200" dirty="0"/>
              <a:t>、</a:t>
            </a:r>
            <a:r>
              <a:rPr lang="en-US" altLang="zh-CN" sz="1200" dirty="0"/>
              <a:t>30</a:t>
            </a:r>
            <a:r>
              <a:rPr lang="zh-CN" altLang="en-US" sz="1200" dirty="0"/>
              <a:t>和</a:t>
            </a:r>
            <a:r>
              <a:rPr lang="en-US" altLang="zh-CN" sz="1200" dirty="0"/>
              <a:t>60</a:t>
            </a:r>
            <a:r>
              <a:rPr lang="zh-CN" altLang="en-US" sz="1200" dirty="0"/>
              <a:t>分钟相对高频的数据</a:t>
            </a:r>
            <a:r>
              <a:rPr lang="zh-CN" altLang="en-US" sz="1200" dirty="0" smtClean="0"/>
              <a:t>。</a:t>
            </a:r>
            <a:endParaRPr lang="en-US" altLang="zh-CN" sz="1200" dirty="0" smtClean="0"/>
          </a:p>
          <a:p>
            <a:r>
              <a:rPr lang="en-US" sz="1200" dirty="0" err="1" smtClean="0"/>
              <a:t>get_h_data</a:t>
            </a:r>
            <a:r>
              <a:rPr lang="en-US" sz="1200" dirty="0" smtClean="0"/>
              <a:t>() and </a:t>
            </a:r>
            <a:r>
              <a:rPr lang="en-US" sz="1200" dirty="0" err="1" smtClean="0"/>
              <a:t>get_hist_data</a:t>
            </a:r>
            <a:r>
              <a:rPr lang="en-US" sz="1200" dirty="0" smtClean="0"/>
              <a:t>() reports “</a:t>
            </a:r>
            <a:r>
              <a:rPr lang="en-US" sz="1200" dirty="0" err="1" smtClean="0"/>
              <a:t>vol</a:t>
            </a:r>
            <a:r>
              <a:rPr lang="en-US" sz="1200" dirty="0"/>
              <a:t> </a:t>
            </a:r>
            <a:r>
              <a:rPr lang="en-US" sz="1200" dirty="0" smtClean="0"/>
              <a:t>(</a:t>
            </a:r>
            <a:r>
              <a:rPr lang="zh-CN" altLang="en-US" sz="1200" dirty="0" smtClean="0"/>
              <a:t>成交量</a:t>
            </a:r>
            <a:r>
              <a:rPr lang="en-US" altLang="zh-CN" sz="1200" dirty="0" smtClean="0"/>
              <a:t>)” </a:t>
            </a:r>
            <a:r>
              <a:rPr lang="zh-CN" altLang="en-US" sz="1200" dirty="0" smtClean="0"/>
              <a:t>和</a:t>
            </a:r>
            <a:r>
              <a:rPr lang="en-US" altLang="zh-CN" sz="1200" dirty="0" smtClean="0"/>
              <a:t>”</a:t>
            </a:r>
            <a:r>
              <a:rPr lang="zh-CN" altLang="en-US" sz="1200" dirty="0" smtClean="0"/>
              <a:t>总量</a:t>
            </a:r>
            <a:r>
              <a:rPr lang="en-US" altLang="zh-CN" sz="1200" dirty="0" smtClean="0"/>
              <a:t>(amount)”. </a:t>
            </a:r>
            <a:r>
              <a:rPr lang="zh-CN" altLang="en-US" sz="1200" dirty="0"/>
              <a:t>股市中的</a:t>
            </a:r>
            <a:r>
              <a:rPr lang="zh-CN" altLang="en-US" sz="1200" b="1" u="sng" dirty="0"/>
              <a:t>成交量就是某只股票在一段时间内，买方买进了多少股</a:t>
            </a:r>
            <a:r>
              <a:rPr lang="en-US" altLang="zh-CN" sz="1200" b="1" u="sng" dirty="0"/>
              <a:t>(</a:t>
            </a:r>
            <a:r>
              <a:rPr lang="zh-CN" altLang="en-US" sz="1200" b="1" u="sng" dirty="0"/>
              <a:t>或者说是卖方卖出了多少股</a:t>
            </a:r>
            <a:r>
              <a:rPr lang="en-US" altLang="zh-CN" sz="1200" b="1" u="sng" dirty="0"/>
              <a:t>)</a:t>
            </a:r>
            <a:r>
              <a:rPr lang="zh-CN" altLang="en-US" sz="1200" b="1" u="sng" dirty="0"/>
              <a:t>，以单边的交易来计算</a:t>
            </a:r>
            <a:r>
              <a:rPr lang="zh-CN" altLang="en-US" sz="1200" dirty="0"/>
              <a:t>。例如，某只股票当日成交量显示为</a:t>
            </a:r>
            <a:r>
              <a:rPr lang="en-US" altLang="zh-CN" sz="1200" dirty="0"/>
              <a:t>9000</a:t>
            </a:r>
            <a:r>
              <a:rPr lang="zh-CN" altLang="en-US" sz="1200" dirty="0"/>
              <a:t>股</a:t>
            </a:r>
            <a:r>
              <a:rPr lang="en-US" altLang="zh-CN" sz="1200" dirty="0"/>
              <a:t>=90</a:t>
            </a:r>
            <a:r>
              <a:rPr lang="zh-CN" altLang="en-US" sz="1200" dirty="0"/>
              <a:t>手</a:t>
            </a:r>
            <a:r>
              <a:rPr lang="en-US" altLang="zh-CN" sz="1200" dirty="0"/>
              <a:t>(</a:t>
            </a:r>
            <a:r>
              <a:rPr lang="zh-CN" altLang="en-US" sz="1200" dirty="0"/>
              <a:t>其中</a:t>
            </a:r>
            <a:r>
              <a:rPr lang="en-US" altLang="zh-CN" sz="1200" dirty="0"/>
              <a:t>1</a:t>
            </a:r>
            <a:r>
              <a:rPr lang="zh-CN" altLang="en-US" sz="1200" dirty="0"/>
              <a:t>手</a:t>
            </a:r>
            <a:r>
              <a:rPr lang="en-US" altLang="zh-CN" sz="1200" dirty="0"/>
              <a:t>=100</a:t>
            </a:r>
            <a:r>
              <a:rPr lang="zh-CN" altLang="en-US" sz="1200" dirty="0"/>
              <a:t>股</a:t>
            </a:r>
            <a:r>
              <a:rPr lang="en-US" altLang="zh-CN" sz="1200" dirty="0"/>
              <a:t>)</a:t>
            </a:r>
            <a:r>
              <a:rPr lang="zh-CN" altLang="en-US" sz="1200" dirty="0"/>
              <a:t>，这是表示买卖双方达成协议共交易了</a:t>
            </a:r>
            <a:r>
              <a:rPr lang="en-US" altLang="zh-CN" sz="1200" dirty="0"/>
              <a:t>9000</a:t>
            </a:r>
            <a:r>
              <a:rPr lang="zh-CN" altLang="en-US" sz="1200" dirty="0"/>
              <a:t>股，即买方买进了</a:t>
            </a:r>
            <a:r>
              <a:rPr lang="en-US" altLang="zh-CN" sz="1200" dirty="0"/>
              <a:t>9000</a:t>
            </a:r>
            <a:r>
              <a:rPr lang="zh-CN" altLang="en-US" sz="1200" dirty="0"/>
              <a:t>股，同时卖方卖出了</a:t>
            </a:r>
            <a:r>
              <a:rPr lang="en-US" altLang="zh-CN" sz="1200" dirty="0"/>
              <a:t>9000</a:t>
            </a:r>
            <a:r>
              <a:rPr lang="zh-CN" altLang="en-US" sz="1200" dirty="0"/>
              <a:t>股。在计算成交量时按</a:t>
            </a:r>
            <a:r>
              <a:rPr lang="en-US" altLang="zh-CN" sz="1200" dirty="0"/>
              <a:t>9000</a:t>
            </a:r>
            <a:r>
              <a:rPr lang="zh-CN" altLang="en-US" sz="1200" dirty="0"/>
              <a:t>股来统计。但如果计算交易量，则双边计算，买方</a:t>
            </a:r>
            <a:r>
              <a:rPr lang="en-US" altLang="zh-CN" sz="1200" dirty="0"/>
              <a:t>9000</a:t>
            </a:r>
            <a:r>
              <a:rPr lang="zh-CN" altLang="en-US" sz="1200" dirty="0"/>
              <a:t>股加卖方</a:t>
            </a:r>
            <a:r>
              <a:rPr lang="en-US" altLang="zh-CN" sz="1200" dirty="0"/>
              <a:t>9000</a:t>
            </a:r>
            <a:r>
              <a:rPr lang="zh-CN" altLang="en-US" sz="1200" dirty="0"/>
              <a:t>股，当日交易量计为</a:t>
            </a:r>
            <a:r>
              <a:rPr lang="en-US" altLang="zh-CN" sz="1200" dirty="0"/>
              <a:t>18000</a:t>
            </a:r>
            <a:r>
              <a:rPr lang="zh-CN" altLang="en-US" sz="1200" dirty="0"/>
              <a:t>股</a:t>
            </a:r>
            <a:r>
              <a:rPr lang="zh-CN" altLang="en-US" sz="1200" dirty="0" smtClean="0"/>
              <a:t>。</a:t>
            </a:r>
            <a:endParaRPr lang="en-US" altLang="zh-CN" sz="1200" dirty="0" smtClean="0"/>
          </a:p>
          <a:p>
            <a:r>
              <a:rPr lang="zh-CN" altLang="en-US" sz="1200" dirty="0"/>
              <a:t>什么是</a:t>
            </a:r>
            <a:r>
              <a:rPr lang="zh-CN" altLang="en-US" sz="1200" b="1" u="sng" dirty="0"/>
              <a:t>成交额</a:t>
            </a:r>
            <a:r>
              <a:rPr lang="en-US" altLang="zh-CN" sz="1200" b="1" u="sng" dirty="0"/>
              <a:t>(AMOUNT)</a:t>
            </a:r>
            <a:r>
              <a:rPr lang="en-US" altLang="zh-CN" sz="1200" dirty="0"/>
              <a:t>?“</a:t>
            </a:r>
            <a:r>
              <a:rPr lang="zh-CN" altLang="en-US" sz="1200" dirty="0"/>
              <a:t>成交额”就是某只股票每笔成交股数乘以成交价格的金额总和</a:t>
            </a:r>
            <a:r>
              <a:rPr lang="zh-CN" altLang="en-US" sz="1200" dirty="0" smtClean="0"/>
              <a:t>。</a:t>
            </a:r>
            <a:endParaRPr lang="en-US" altLang="zh-CN" sz="1200" dirty="0" smtClean="0"/>
          </a:p>
          <a:p>
            <a:r>
              <a:rPr lang="zh-CN" altLang="en-US" sz="1200" dirty="0"/>
              <a:t>对于一般个股来讲，如果股价变动幅度很大，用成交的股票数量</a:t>
            </a:r>
            <a:r>
              <a:rPr lang="en-US" altLang="zh-CN" sz="1200" dirty="0"/>
              <a:t>(</a:t>
            </a:r>
            <a:r>
              <a:rPr lang="zh-CN" altLang="en-US" sz="1200" dirty="0"/>
              <a:t>即个股成交量</a:t>
            </a:r>
            <a:r>
              <a:rPr lang="en-US" altLang="zh-CN" sz="1200" dirty="0"/>
              <a:t>)</a:t>
            </a:r>
            <a:r>
              <a:rPr lang="zh-CN" altLang="en-US" sz="1200" dirty="0"/>
              <a:t>或换手率就难以反映出主力资金的进出情况，而用成交额就能比较准确地反映出这一情况。</a:t>
            </a:r>
            <a:endParaRPr lang="en-US" sz="1200" dirty="0"/>
          </a:p>
        </p:txBody>
      </p:sp>
    </p:spTree>
    <p:extLst>
      <p:ext uri="{BB962C8B-B14F-4D97-AF65-F5344CB8AC3E}">
        <p14:creationId xmlns:p14="http://schemas.microsoft.com/office/powerpoint/2010/main" val="290634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t>56</a:t>
            </a:fld>
            <a:endParaRPr lang="en-US" dirty="0"/>
          </a:p>
        </p:txBody>
      </p:sp>
      <p:sp>
        <p:nvSpPr>
          <p:cNvPr id="5" name="TextBox 4"/>
          <p:cNvSpPr txBox="1"/>
          <p:nvPr/>
        </p:nvSpPr>
        <p:spPr>
          <a:xfrm>
            <a:off x="108373" y="67733"/>
            <a:ext cx="3857466" cy="646331"/>
          </a:xfrm>
          <a:prstGeom prst="rect">
            <a:avLst/>
          </a:prstGeom>
          <a:noFill/>
        </p:spPr>
        <p:txBody>
          <a:bodyPr wrap="none" rtlCol="0">
            <a:spAutoFit/>
          </a:bodyPr>
          <a:lstStyle/>
          <a:p>
            <a:r>
              <a:rPr lang="en-US" sz="1200" dirty="0">
                <a:hlinkClick r:id="rId2"/>
              </a:rPr>
              <a:t>https://</a:t>
            </a:r>
            <a:r>
              <a:rPr lang="en-US" sz="1200" dirty="0" smtClean="0">
                <a:hlinkClick r:id="rId2"/>
              </a:rPr>
              <a:t>read01.com/nzDg8Q.html</a:t>
            </a:r>
            <a:endParaRPr lang="en-US" sz="1200" dirty="0" smtClean="0"/>
          </a:p>
          <a:p>
            <a:r>
              <a:rPr lang="en-US" sz="1200" dirty="0">
                <a:hlinkClick r:id="rId3"/>
              </a:rPr>
              <a:t>http://</a:t>
            </a:r>
            <a:r>
              <a:rPr lang="en-US" sz="1200" dirty="0" smtClean="0">
                <a:hlinkClick r:id="rId3"/>
              </a:rPr>
              <a:t>blog.csdn.net/Eric2016_Lv/article/details/53886342</a:t>
            </a:r>
            <a:endParaRPr lang="en-US" sz="1200" dirty="0" smtClean="0"/>
          </a:p>
          <a:p>
            <a:r>
              <a:rPr lang="en-US" sz="1200" dirty="0"/>
              <a:t>https://libraries.io/github/bsknight/pyalgotrade-cn</a:t>
            </a:r>
          </a:p>
        </p:txBody>
      </p:sp>
      <p:pic>
        <p:nvPicPr>
          <p:cNvPr id="1026" name="Picture 2" descr="https://i1.read01.com/SIG=1r5pcgh/30443968697a30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60" y="981260"/>
            <a:ext cx="6096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64660" y="981260"/>
            <a:ext cx="2798059" cy="1754326"/>
          </a:xfrm>
          <a:prstGeom prst="rect">
            <a:avLst/>
          </a:prstGeom>
          <a:noFill/>
        </p:spPr>
        <p:txBody>
          <a:bodyPr wrap="square" rtlCol="0">
            <a:spAutoFit/>
          </a:bodyPr>
          <a:lstStyle/>
          <a:p>
            <a:r>
              <a:rPr lang="zh-CN" altLang="en-US" dirty="0" smtClean="0"/>
              <a:t>问题的本质：</a:t>
            </a:r>
            <a:endParaRPr lang="en-US" altLang="zh-CN" dirty="0" smtClean="0"/>
          </a:p>
          <a:p>
            <a:pPr marL="342900" indent="-342900">
              <a:buAutoNum type="arabicPeriod"/>
            </a:pPr>
            <a:r>
              <a:rPr lang="zh-CN" altLang="en-US" sz="1200" dirty="0" smtClean="0"/>
              <a:t>非线性回归</a:t>
            </a:r>
            <a:endParaRPr lang="en-US" altLang="zh-CN" sz="1200" dirty="0" smtClean="0"/>
          </a:p>
          <a:p>
            <a:pPr marL="342900" indent="-342900">
              <a:buAutoNum type="arabicPeriod"/>
            </a:pPr>
            <a:r>
              <a:rPr lang="zh-CN" altLang="en-US" sz="1200" dirty="0" smtClean="0"/>
              <a:t>成交量与股价如何归一化</a:t>
            </a:r>
            <a:endParaRPr lang="en-US" altLang="zh-CN" sz="1200" dirty="0" smtClean="0"/>
          </a:p>
          <a:p>
            <a:pPr marL="342900" indent="-342900">
              <a:buAutoNum type="arabicPeriod"/>
            </a:pPr>
            <a:r>
              <a:rPr lang="zh-CN" altLang="en-US" sz="1200" dirty="0" smtClean="0"/>
              <a:t>如何用模型来提炼出左图的回归模型</a:t>
            </a:r>
            <a:endParaRPr lang="en-US" altLang="zh-CN" sz="1200" dirty="0" smtClean="0"/>
          </a:p>
          <a:p>
            <a:pPr marL="342900" indent="-342900">
              <a:buAutoNum type="arabicPeriod"/>
            </a:pPr>
            <a:r>
              <a:rPr lang="zh-CN" altLang="en-US" sz="1200" dirty="0" smtClean="0"/>
              <a:t>在归一化的基础上，找出从</a:t>
            </a:r>
            <a:r>
              <a:rPr lang="en-US" altLang="zh-CN" sz="1200" dirty="0" smtClean="0"/>
              <a:t>2015</a:t>
            </a:r>
            <a:r>
              <a:rPr lang="zh-CN" altLang="en-US" sz="1200" dirty="0" smtClean="0"/>
              <a:t>年到现在的活跃股票</a:t>
            </a:r>
            <a:endParaRPr lang="en-US" altLang="zh-CN" sz="1200" dirty="0" smtClean="0"/>
          </a:p>
          <a:p>
            <a:pPr marL="342900" indent="-342900">
              <a:buAutoNum type="arabicPeriod"/>
            </a:pPr>
            <a:endParaRPr lang="en-US" dirty="0"/>
          </a:p>
        </p:txBody>
      </p:sp>
    </p:spTree>
    <p:extLst>
      <p:ext uri="{BB962C8B-B14F-4D97-AF65-F5344CB8AC3E}">
        <p14:creationId xmlns:p14="http://schemas.microsoft.com/office/powerpoint/2010/main" val="274568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543560"/>
          </a:xfrm>
        </p:spPr>
        <p:txBody>
          <a:bodyPr>
            <a:normAutofit fontScale="90000"/>
          </a:bodyPr>
          <a:lstStyle/>
          <a:p>
            <a:r>
              <a:rPr lang="x-none" altLang="en-US"/>
              <a:t>Background Knowledge</a:t>
            </a:r>
          </a:p>
        </p:txBody>
      </p:sp>
      <p:sp>
        <p:nvSpPr>
          <p:cNvPr id="3" name="Content Placeholder 2"/>
          <p:cNvSpPr>
            <a:spLocks noGrp="1"/>
          </p:cNvSpPr>
          <p:nvPr>
            <p:ph idx="1"/>
          </p:nvPr>
        </p:nvSpPr>
        <p:spPr>
          <a:xfrm>
            <a:off x="822960" y="786130"/>
            <a:ext cx="7543800" cy="4224020"/>
          </a:xfrm>
        </p:spPr>
        <p:txBody>
          <a:bodyPr>
            <a:normAutofit fontScale="47500" lnSpcReduction="20000"/>
          </a:bodyPr>
          <a:lstStyle/>
          <a:p>
            <a:pPr fontAlgn="auto">
              <a:lnSpc>
                <a:spcPct val="100000"/>
              </a:lnSpc>
              <a:spcAft>
                <a:spcPts val="100"/>
              </a:spcAft>
            </a:pPr>
            <a:r>
              <a:rPr lang="en-US"/>
              <a:t>Python 变量作用域</a:t>
            </a:r>
          </a:p>
          <a:p>
            <a:pPr fontAlgn="auto">
              <a:lnSpc>
                <a:spcPct val="100000"/>
              </a:lnSpc>
              <a:spcAft>
                <a:spcPts val="100"/>
              </a:spcAft>
            </a:pPr>
            <a:r>
              <a:rPr lang="en-US"/>
              <a:t>        L （Local） 局部作用域</a:t>
            </a:r>
          </a:p>
          <a:p>
            <a:pPr fontAlgn="auto">
              <a:lnSpc>
                <a:spcPct val="100000"/>
              </a:lnSpc>
              <a:spcAft>
                <a:spcPts val="100"/>
              </a:spcAft>
            </a:pPr>
            <a:r>
              <a:rPr lang="en-US"/>
              <a:t>        E （Enclosing） 闭包函数外的函数中</a:t>
            </a:r>
          </a:p>
          <a:p>
            <a:pPr fontAlgn="auto">
              <a:lnSpc>
                <a:spcPct val="100000"/>
              </a:lnSpc>
              <a:spcAft>
                <a:spcPts val="100"/>
              </a:spcAft>
            </a:pPr>
            <a:r>
              <a:rPr lang="en-US"/>
              <a:t>        G （Global） 全局作用域</a:t>
            </a:r>
          </a:p>
          <a:p>
            <a:pPr fontAlgn="auto">
              <a:lnSpc>
                <a:spcPct val="100000"/>
              </a:lnSpc>
              <a:spcAft>
                <a:spcPts val="100"/>
              </a:spcAft>
            </a:pPr>
            <a:r>
              <a:rPr lang="en-US"/>
              <a:t>        B （Built-in） 内建作用域</a:t>
            </a:r>
          </a:p>
          <a:p>
            <a:pPr fontAlgn="auto">
              <a:lnSpc>
                <a:spcPct val="100000"/>
              </a:lnSpc>
              <a:spcAft>
                <a:spcPts val="100"/>
              </a:spcAft>
            </a:pPr>
            <a:r>
              <a:rPr lang="en-US"/>
              <a:t>以 L –&gt; E –&gt; G –&gt;B 的规则查找，即：在局部找不到，便会去局部外的局部找（例如闭包），再找不到就会去全局找，再者去内建中找。</a:t>
            </a:r>
          </a:p>
          <a:p>
            <a:pPr fontAlgn="auto">
              <a:lnSpc>
                <a:spcPct val="100000"/>
              </a:lnSpc>
              <a:spcAft>
                <a:spcPts val="100"/>
              </a:spcAft>
            </a:pPr>
            <a:r>
              <a:rPr lang="x-none" altLang="en-US"/>
              <a:t>Python</a:t>
            </a:r>
            <a:r>
              <a:rPr lang="en-US"/>
              <a:t>除了def/class/lambda 外，其他如: if/elif/else/ try/except for/while并不能改变其作用域。定义在他们之内的变量，外部还是可以访问。</a:t>
            </a:r>
          </a:p>
          <a:p>
            <a:pPr fontAlgn="auto">
              <a:lnSpc>
                <a:spcPct val="100000"/>
              </a:lnSpc>
              <a:spcAft>
                <a:spcPts val="100"/>
              </a:spcAft>
            </a:pPr>
            <a:r>
              <a:rPr lang="x-none" altLang="en-US"/>
              <a:t>ex: if True:</a:t>
            </a:r>
          </a:p>
          <a:p>
            <a:pPr fontAlgn="auto">
              <a:lnSpc>
                <a:spcPct val="100000"/>
              </a:lnSpc>
              <a:spcAft>
                <a:spcPts val="100"/>
              </a:spcAft>
            </a:pPr>
            <a:r>
              <a:rPr lang="x-none" altLang="en-US"/>
              <a:t>       a = 'I am A'</a:t>
            </a:r>
          </a:p>
          <a:p>
            <a:pPr fontAlgn="auto">
              <a:lnSpc>
                <a:spcPct val="100000"/>
              </a:lnSpc>
              <a:spcAft>
                <a:spcPts val="100"/>
              </a:spcAft>
            </a:pPr>
            <a:r>
              <a:rPr lang="x-none" altLang="en-US"/>
              <a:t>    ......</a:t>
            </a:r>
          </a:p>
          <a:p>
            <a:pPr fontAlgn="auto">
              <a:lnSpc>
                <a:spcPct val="100000"/>
              </a:lnSpc>
              <a:spcAft>
                <a:spcPts val="100"/>
              </a:spcAft>
            </a:pPr>
            <a:r>
              <a:rPr lang="x-none" altLang="en-US"/>
              <a:t>    print a</a:t>
            </a:r>
          </a:p>
          <a:p>
            <a:pPr fontAlgn="auto">
              <a:lnSpc>
                <a:spcPct val="100000"/>
              </a:lnSpc>
              <a:spcAft>
                <a:spcPts val="100"/>
              </a:spcAft>
            </a:pPr>
            <a:r>
              <a:rPr lang="en-US"/>
              <a:t>在 def/class/lambda内进行赋值，就变成了其局部的作用域，局部作用域会覆盖全局作用域，但不会影响全局作用域。</a:t>
            </a:r>
          </a:p>
          <a:p>
            <a:pPr fontAlgn="auto">
              <a:lnSpc>
                <a:spcPct val="100000"/>
              </a:lnSpc>
              <a:spcAft>
                <a:spcPts val="100"/>
              </a:spcAft>
            </a:pPr>
            <a:r>
              <a:rPr lang="x-none" altLang="en-US"/>
              <a:t>ex: g = 1    # Global Var</a:t>
            </a:r>
          </a:p>
          <a:p>
            <a:pPr fontAlgn="auto">
              <a:lnSpc>
                <a:spcPct val="100000"/>
              </a:lnSpc>
              <a:spcAft>
                <a:spcPts val="100"/>
              </a:spcAft>
            </a:pPr>
            <a:r>
              <a:rPr lang="x-none" altLang="en-US"/>
              <a:t>    def fun():</a:t>
            </a:r>
          </a:p>
          <a:p>
            <a:pPr fontAlgn="auto">
              <a:lnSpc>
                <a:spcPct val="100000"/>
              </a:lnSpc>
              <a:spcAft>
                <a:spcPts val="100"/>
              </a:spcAft>
            </a:pPr>
            <a:r>
              <a:rPr lang="x-none" altLang="en-US"/>
              <a:t>        g = 2    # Local Var</a:t>
            </a:r>
          </a:p>
          <a:p>
            <a:pPr fontAlgn="auto">
              <a:lnSpc>
                <a:spcPct val="100000"/>
              </a:lnSpc>
              <a:spcAft>
                <a:spcPts val="100"/>
              </a:spcAft>
            </a:pPr>
            <a:r>
              <a:rPr lang="x-none" altLang="en-US"/>
              <a:t>        return g</a:t>
            </a:r>
          </a:p>
          <a:p>
            <a:pPr fontAlgn="auto">
              <a:lnSpc>
                <a:spcPct val="100000"/>
              </a:lnSpc>
              <a:spcAft>
                <a:spcPts val="100"/>
              </a:spcAft>
            </a:pPr>
            <a:r>
              <a:rPr lang="x-none" altLang="en-US"/>
              <a:t>    print fun()</a:t>
            </a:r>
          </a:p>
          <a:p>
            <a:pPr fontAlgn="auto">
              <a:lnSpc>
                <a:spcPct val="100000"/>
              </a:lnSpc>
              <a:spcAft>
                <a:spcPts val="100"/>
              </a:spcAft>
            </a:pPr>
            <a:r>
              <a:rPr lang="x-none" altLang="en-US"/>
              <a:t>    print g</a:t>
            </a:r>
          </a:p>
          <a:p>
            <a:pPr fontAlgn="auto">
              <a:lnSpc>
                <a:spcPct val="100000"/>
              </a:lnSpc>
              <a:spcAft>
                <a:spcPts val="100"/>
              </a:spcAft>
            </a:pPr>
            <a:r>
              <a:rPr lang="en-US"/>
              <a:t>在函数内部引用全局的变量，在函数内部添加 globals var</a:t>
            </a:r>
            <a:r>
              <a:rPr lang="x-none" altLang="en-US"/>
              <a:t>.</a:t>
            </a:r>
          </a:p>
        </p:txBody>
      </p:sp>
      <p:sp>
        <p:nvSpPr>
          <p:cNvPr id="4" name="Slide Number Placeholder 3"/>
          <p:cNvSpPr>
            <a:spLocks noGrp="1"/>
          </p:cNvSpPr>
          <p:nvPr>
            <p:ph type="sldNum" sz="quarter" idx="12"/>
          </p:nvPr>
        </p:nvSpPr>
        <p:spPr/>
        <p:txBody>
          <a:bodyPr/>
          <a:lstStyle/>
          <a:p>
            <a:fld id="{EE2556C5-CE8C-6547-B838-EA80C61A4AF7}" type="slidenum">
              <a:rPr lang="en-US" smtClean="0"/>
              <a:t>57</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425450"/>
          </a:xfrm>
        </p:spPr>
        <p:txBody>
          <a:bodyPr>
            <a:normAutofit fontScale="90000"/>
          </a:bodyPr>
          <a:lstStyle/>
          <a:p>
            <a:r>
              <a:rPr lang="x-none" altLang="en-US"/>
              <a:t>Background Knowledge</a:t>
            </a:r>
          </a:p>
        </p:txBody>
      </p:sp>
      <p:sp>
        <p:nvSpPr>
          <p:cNvPr id="3" name="Content Placeholder 2"/>
          <p:cNvSpPr>
            <a:spLocks noGrp="1"/>
          </p:cNvSpPr>
          <p:nvPr>
            <p:ph idx="1"/>
          </p:nvPr>
        </p:nvSpPr>
        <p:spPr>
          <a:xfrm>
            <a:off x="822960" y="683895"/>
            <a:ext cx="7543800" cy="958215"/>
          </a:xfrm>
        </p:spPr>
        <p:txBody>
          <a:bodyPr>
            <a:noAutofit/>
          </a:bodyPr>
          <a:lstStyle/>
          <a:p>
            <a:pPr fontAlgn="auto">
              <a:lnSpc>
                <a:spcPct val="100000"/>
              </a:lnSpc>
              <a:spcAft>
                <a:spcPts val="100"/>
              </a:spcAft>
            </a:pPr>
            <a:r>
              <a:rPr lang="en-US" sz="600"/>
              <a:t>闭包Closure</a:t>
            </a:r>
          </a:p>
          <a:p>
            <a:pPr fontAlgn="auto">
              <a:lnSpc>
                <a:spcPct val="100000"/>
              </a:lnSpc>
              <a:spcAft>
                <a:spcPts val="100"/>
              </a:spcAft>
            </a:pPr>
            <a:r>
              <a:rPr lang="en-US" sz="600"/>
              <a:t>闭包的定义：如果在一个内部函数里，对在外部函数内（但不是在全局作用域）的变量进行引用，那么内部函数就被认为是闭包(closure)</a:t>
            </a:r>
          </a:p>
          <a:p>
            <a:pPr fontAlgn="auto">
              <a:lnSpc>
                <a:spcPct val="100000"/>
              </a:lnSpc>
              <a:spcAft>
                <a:spcPts val="100"/>
              </a:spcAft>
            </a:pPr>
            <a:r>
              <a:rPr lang="x-none" altLang="en-US" sz="600"/>
              <a:t>Python类变量与成员变量</a:t>
            </a:r>
          </a:p>
          <a:p>
            <a:pPr fontAlgn="auto">
              <a:lnSpc>
                <a:spcPct val="100000"/>
              </a:lnSpc>
              <a:spcAft>
                <a:spcPts val="100"/>
              </a:spcAft>
            </a:pPr>
            <a:r>
              <a:rPr lang="x-none" altLang="en-US" sz="600"/>
              <a:t>python 的类中，主要会使用的两种变量：类变量与成员变量。类变量是类所有实例化对象共有的，而成员变量是每个实例化对象自身特有的.</a:t>
            </a:r>
          </a:p>
          <a:p>
            <a:pPr fontAlgn="auto">
              <a:lnSpc>
                <a:spcPct val="100000"/>
              </a:lnSpc>
              <a:spcAft>
                <a:spcPts val="100"/>
              </a:spcAft>
            </a:pPr>
            <a:r>
              <a:rPr lang="x-none" altLang="en-US" sz="600"/>
              <a:t> a、全局变量：在模块内、在所有函数外面、在class外面，这就是全局变量。</a:t>
            </a:r>
          </a:p>
          <a:p>
            <a:pPr fontAlgn="auto">
              <a:lnSpc>
                <a:spcPct val="100000"/>
              </a:lnSpc>
              <a:spcAft>
                <a:spcPts val="100"/>
              </a:spcAft>
            </a:pPr>
            <a:r>
              <a:rPr lang="x-none" altLang="en-US" sz="600"/>
              <a:t> b、局部变量：在函数内、在class的方法内（未加self修饰的），这就是局部变量</a:t>
            </a:r>
          </a:p>
          <a:p>
            <a:pPr fontAlgn="auto">
              <a:lnSpc>
                <a:spcPct val="100000"/>
              </a:lnSpc>
              <a:spcAft>
                <a:spcPts val="100"/>
              </a:spcAft>
            </a:pPr>
            <a:r>
              <a:rPr lang="x-none" altLang="en-US" sz="600"/>
              <a:t> c、 静态变量：在class内的，但不在class的方法内的，这就是静态变量</a:t>
            </a:r>
          </a:p>
          <a:p>
            <a:pPr fontAlgn="auto">
              <a:lnSpc>
                <a:spcPct val="100000"/>
              </a:lnSpc>
              <a:spcAft>
                <a:spcPts val="100"/>
              </a:spcAft>
            </a:pPr>
            <a:r>
              <a:rPr lang="x-none" altLang="en-US" sz="600"/>
              <a:t> d、 实例变量：在class的方法内的，用self修饰的变量，这就是实例变量</a:t>
            </a:r>
          </a:p>
          <a:p>
            <a:pPr fontAlgn="auto">
              <a:lnSpc>
                <a:spcPct val="100000"/>
              </a:lnSpc>
              <a:spcAft>
                <a:spcPts val="100"/>
              </a:spcAft>
            </a:pPr>
            <a:endParaRPr lang="x-none" altLang="en-US" sz="600"/>
          </a:p>
        </p:txBody>
      </p:sp>
      <p:sp>
        <p:nvSpPr>
          <p:cNvPr id="4" name="Slide Number Placeholder 3"/>
          <p:cNvSpPr>
            <a:spLocks noGrp="1"/>
          </p:cNvSpPr>
          <p:nvPr>
            <p:ph type="sldNum" sz="quarter" idx="12"/>
          </p:nvPr>
        </p:nvSpPr>
        <p:spPr/>
        <p:txBody>
          <a:bodyPr/>
          <a:lstStyle/>
          <a:p>
            <a:fld id="{EE2556C5-CE8C-6547-B838-EA80C61A4AF7}" type="slidenum">
              <a:rPr lang="en-US" smtClean="0"/>
              <a:t>58</a:t>
            </a:fld>
            <a:endParaRPr lang="en-US" dirty="0"/>
          </a:p>
        </p:txBody>
      </p:sp>
      <p:sp>
        <p:nvSpPr>
          <p:cNvPr id="5" name="Text Box 4"/>
          <p:cNvSpPr txBox="1"/>
          <p:nvPr/>
        </p:nvSpPr>
        <p:spPr>
          <a:xfrm>
            <a:off x="849630" y="2390775"/>
            <a:ext cx="3147060" cy="2682240"/>
          </a:xfrm>
          <a:prstGeom prst="rect">
            <a:avLst/>
          </a:prstGeom>
          <a:noFill/>
        </p:spPr>
        <p:txBody>
          <a:bodyPr wrap="square" rtlCol="0">
            <a:spAutoFit/>
          </a:bodyPr>
          <a:lstStyle/>
          <a:p>
            <a:r>
              <a:rPr lang="en-US" sz="1000"/>
              <a:t>class A(object):</a:t>
            </a:r>
          </a:p>
          <a:p>
            <a:r>
              <a:rPr lang="en-US" sz="1000"/>
              <a:t>    def __init__(self):</a:t>
            </a:r>
          </a:p>
          <a:p>
            <a:r>
              <a:rPr lang="en-US" sz="1000"/>
              <a:t>        #aa为成员变量</a:t>
            </a:r>
          </a:p>
          <a:p>
            <a:r>
              <a:rPr lang="en-US" sz="1000"/>
              <a:t>        self.aa = 10</a:t>
            </a:r>
          </a:p>
          <a:p>
            <a:endParaRPr lang="en-US" sz="1000"/>
          </a:p>
          <a:p>
            <a:r>
              <a:rPr lang="en-US" sz="1000"/>
              <a:t>    @staticmethod</a:t>
            </a:r>
          </a:p>
          <a:p>
            <a:r>
              <a:rPr lang="en-US" sz="1000"/>
              <a:t>    def test(self):</a:t>
            </a:r>
          </a:p>
          <a:p>
            <a:r>
              <a:rPr lang="en-US" sz="1000"/>
              <a:t>        self.aa += -1</a:t>
            </a:r>
          </a:p>
          <a:p>
            <a:r>
              <a:rPr lang="en-US" sz="1000"/>
              <a:t>if __name__ == '__main__':</a:t>
            </a:r>
          </a:p>
          <a:p>
            <a:r>
              <a:rPr lang="en-US" sz="1000"/>
              <a:t>    x = A()</a:t>
            </a:r>
          </a:p>
          <a:p>
            <a:r>
              <a:rPr lang="en-US" sz="1000"/>
              <a:t>    y = A()</a:t>
            </a:r>
          </a:p>
          <a:p>
            <a:r>
              <a:rPr lang="en-US" sz="1000"/>
              <a:t>    #调用x</a:t>
            </a:r>
          </a:p>
          <a:p>
            <a:r>
              <a:rPr lang="en-US" sz="1000"/>
              <a:t>    x.test(x)</a:t>
            </a:r>
          </a:p>
          <a:p>
            <a:r>
              <a:rPr lang="en-US" sz="1000"/>
              <a:t>    print x.aa #输出9</a:t>
            </a:r>
          </a:p>
          <a:p>
            <a:r>
              <a:rPr lang="en-US" sz="1000"/>
              <a:t>    y.test(y)</a:t>
            </a:r>
          </a:p>
          <a:p>
            <a:r>
              <a:rPr lang="en-US" sz="1000"/>
              <a:t>    print x.aa #输出9</a:t>
            </a:r>
          </a:p>
          <a:p>
            <a:r>
              <a:rPr lang="en-US" sz="1000"/>
              <a:t>    print y.aa #输出9</a:t>
            </a:r>
          </a:p>
        </p:txBody>
      </p:sp>
      <p:sp>
        <p:nvSpPr>
          <p:cNvPr id="6" name="Text Box 5"/>
          <p:cNvSpPr txBox="1"/>
          <p:nvPr/>
        </p:nvSpPr>
        <p:spPr>
          <a:xfrm>
            <a:off x="4966970" y="2546985"/>
            <a:ext cx="3899535" cy="2529840"/>
          </a:xfrm>
          <a:prstGeom prst="rect">
            <a:avLst/>
          </a:prstGeom>
          <a:noFill/>
        </p:spPr>
        <p:txBody>
          <a:bodyPr wrap="square" rtlCol="0">
            <a:spAutoFit/>
          </a:bodyPr>
          <a:lstStyle/>
          <a:p>
            <a:r>
              <a:rPr lang="en-US" sz="1000"/>
              <a:t>class A(object):</a:t>
            </a:r>
          </a:p>
          <a:p>
            <a:r>
              <a:rPr lang="en-US" sz="1000"/>
              <a:t>    #aa为类变量</a:t>
            </a:r>
          </a:p>
          <a:p>
            <a:r>
              <a:rPr lang="en-US" sz="1000"/>
              <a:t>    aa = 10</a:t>
            </a:r>
          </a:p>
          <a:p>
            <a:endParaRPr lang="en-US" sz="1000"/>
          </a:p>
          <a:p>
            <a:r>
              <a:rPr lang="en-US" sz="1000"/>
              <a:t>    @staticmethod</a:t>
            </a:r>
          </a:p>
          <a:p>
            <a:r>
              <a:rPr lang="en-US" sz="1000"/>
              <a:t>    def test(self):</a:t>
            </a:r>
          </a:p>
          <a:p>
            <a:r>
              <a:rPr lang="en-US" sz="1000"/>
              <a:t>        A.aa += -1</a:t>
            </a:r>
          </a:p>
          <a:p>
            <a:endParaRPr lang="en-US" sz="1000"/>
          </a:p>
          <a:p>
            <a:r>
              <a:rPr lang="en-US" sz="1000"/>
              <a:t>if __name__ == '__main__':</a:t>
            </a:r>
          </a:p>
          <a:p>
            <a:r>
              <a:rPr lang="en-US" sz="1000"/>
              <a:t>    x = A()</a:t>
            </a:r>
          </a:p>
          <a:p>
            <a:r>
              <a:rPr lang="en-US" sz="1000"/>
              <a:t>    y = A()</a:t>
            </a:r>
          </a:p>
          <a:p>
            <a:r>
              <a:rPr lang="en-US" sz="1000"/>
              <a:t>    x.test(x)</a:t>
            </a:r>
          </a:p>
          <a:p>
            <a:r>
              <a:rPr lang="en-US" sz="1000"/>
              <a:t>    print x.aa #输出9</a:t>
            </a:r>
          </a:p>
          <a:p>
            <a:r>
              <a:rPr lang="en-US" sz="1000"/>
              <a:t>    y.test(y)</a:t>
            </a:r>
          </a:p>
          <a:p>
            <a:r>
              <a:rPr lang="en-US" sz="1000"/>
              <a:t>    print x.aa #输出8</a:t>
            </a:r>
          </a:p>
          <a:p>
            <a:r>
              <a:rPr lang="en-US" sz="1000"/>
              <a:t>    print y.aa #输出8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425450"/>
          </a:xfrm>
        </p:spPr>
        <p:txBody>
          <a:bodyPr>
            <a:normAutofit fontScale="90000"/>
          </a:bodyPr>
          <a:lstStyle/>
          <a:p>
            <a:r>
              <a:rPr lang="x-none" altLang="en-US"/>
              <a:t>Background Knowledge</a:t>
            </a:r>
          </a:p>
        </p:txBody>
      </p:sp>
      <p:sp>
        <p:nvSpPr>
          <p:cNvPr id="3" name="Content Placeholder 2"/>
          <p:cNvSpPr>
            <a:spLocks noGrp="1"/>
          </p:cNvSpPr>
          <p:nvPr>
            <p:ph idx="1"/>
          </p:nvPr>
        </p:nvSpPr>
        <p:spPr>
          <a:xfrm>
            <a:off x="822960" y="684530"/>
            <a:ext cx="7543800" cy="4313555"/>
          </a:xfrm>
        </p:spPr>
        <p:txBody>
          <a:bodyPr>
            <a:noAutofit/>
          </a:bodyPr>
          <a:lstStyle/>
          <a:p>
            <a:pPr fontAlgn="auto">
              <a:lnSpc>
                <a:spcPct val="100000"/>
              </a:lnSpc>
              <a:spcAft>
                <a:spcPts val="100"/>
              </a:spcAft>
            </a:pPr>
            <a:r>
              <a:rPr lang="en-US" sz="600"/>
              <a:t>闭包Closure</a:t>
            </a:r>
          </a:p>
          <a:p>
            <a:pPr fontAlgn="auto">
              <a:lnSpc>
                <a:spcPct val="100000"/>
              </a:lnSpc>
              <a:spcAft>
                <a:spcPts val="100"/>
              </a:spcAft>
            </a:pPr>
            <a:r>
              <a:rPr lang="en-US" sz="600"/>
              <a:t>闭包的定义：如果在一个内部函数里，对在外部函数内（但不是在全局作用域）的变量进行引用，那么内部函数就被认为是闭包(closure)</a:t>
            </a:r>
          </a:p>
          <a:p>
            <a:pPr fontAlgn="auto">
              <a:lnSpc>
                <a:spcPct val="100000"/>
              </a:lnSpc>
              <a:spcAft>
                <a:spcPts val="100"/>
              </a:spcAft>
            </a:pPr>
            <a:r>
              <a:rPr lang="x-none" altLang="en-US" sz="600"/>
              <a:t>闭包是由函数和与其相关的引用环境组合而成的实体.</a:t>
            </a:r>
          </a:p>
          <a:p>
            <a:pPr fontAlgn="auto">
              <a:lnSpc>
                <a:spcPct val="100000"/>
              </a:lnSpc>
              <a:spcAft>
                <a:spcPts val="100"/>
              </a:spcAft>
            </a:pPr>
            <a:r>
              <a:rPr lang="x-none" altLang="en-US" sz="600"/>
              <a:t>闭包避免了使用全局变量，此外，闭包允许将函数与其所操作的某些数据（环境）关连起来。这一点与面向对象编程是非常类似的，在面对象编程中，对象允许我们将某些数据（对象的属性）与一个或者多个方法相关联。</a:t>
            </a:r>
          </a:p>
          <a:p>
            <a:pPr fontAlgn="auto">
              <a:lnSpc>
                <a:spcPct val="100000"/>
              </a:lnSpc>
              <a:spcAft>
                <a:spcPts val="100"/>
              </a:spcAft>
            </a:pPr>
            <a:r>
              <a:rPr lang="x-none" altLang="en-US" sz="600"/>
              <a:t>简述 __init__、__new__、__call__ 方法</a:t>
            </a:r>
          </a:p>
          <a:p>
            <a:pPr fontAlgn="auto">
              <a:lnSpc>
                <a:spcPct val="100000"/>
              </a:lnSpc>
              <a:spcAft>
                <a:spcPts val="100"/>
              </a:spcAft>
            </a:pPr>
            <a:r>
              <a:rPr lang="x-none" altLang="en-US" sz="600"/>
              <a:t>任何事物都有一个从创建，被使用，再到消亡的过程，在程序语言面向对象编程模型中，对象也有相似的命运：创建、初始化、使用、垃圾回收，不同的阶段由不同的方法（角色）负责执行。</a:t>
            </a:r>
          </a:p>
          <a:p>
            <a:pPr fontAlgn="auto">
              <a:lnSpc>
                <a:spcPct val="100000"/>
              </a:lnSpc>
              <a:spcAft>
                <a:spcPts val="100"/>
              </a:spcAft>
            </a:pPr>
            <a:r>
              <a:rPr lang="x-none" altLang="en-US" sz="600"/>
              <a:t>定义一个类时，大家用得最多的就是 __init__ 方法，而 __new__ 和 __call__ 使用得比较少，这篇文章试图帮助大家把这3个方法的正确使用方式和应用场景分别解释一下。</a:t>
            </a:r>
          </a:p>
          <a:p>
            <a:pPr fontAlgn="auto">
              <a:lnSpc>
                <a:spcPct val="100000"/>
              </a:lnSpc>
              <a:spcAft>
                <a:spcPts val="100"/>
              </a:spcAft>
            </a:pPr>
            <a:r>
              <a:rPr lang="x-none" altLang="en-US" sz="600"/>
              <a:t>__init__方法负责对象的初始化，系统执行该方法前，其实该对象已经存在了，要不然初始化什么东西呢？</a:t>
            </a:r>
          </a:p>
          <a:p>
            <a:pPr fontAlgn="auto">
              <a:lnSpc>
                <a:spcPct val="100000"/>
              </a:lnSpc>
              <a:spcAft>
                <a:spcPts val="100"/>
              </a:spcAft>
            </a:pPr>
            <a:r>
              <a:rPr lang="x-none" altLang="en-US" sz="600"/>
              <a:t>__new__ 方法的返回值就是类的实例对象，这个实例对象会传递给 __init__ 方法中定义的 self 参数，以便实例对象可以被正确地初始化。</a:t>
            </a:r>
          </a:p>
          <a:p>
            <a:pPr fontAlgn="auto">
              <a:lnSpc>
                <a:spcPct val="100000"/>
              </a:lnSpc>
              <a:spcAft>
                <a:spcPts val="100"/>
              </a:spcAft>
            </a:pPr>
            <a:r>
              <a:rPr lang="x-none" altLang="en-US" sz="600"/>
              <a:t>如果 __new__ 方法不返回值（或者说返回 None）那么 __init__ 将不会得到调用，这个也说得通，因为实例对象都没创建出来，调用 init 也没什么意义，此外，Python 还规定，__init__ 只能返回 None 值，否则报错，</a:t>
            </a:r>
          </a:p>
          <a:p>
            <a:pPr fontAlgn="auto">
              <a:lnSpc>
                <a:spcPct val="100000"/>
              </a:lnSpc>
              <a:spcAft>
                <a:spcPts val="100"/>
              </a:spcAft>
            </a:pPr>
            <a:r>
              <a:rPr lang="x-none" altLang="en-US" sz="600"/>
              <a:t>__init__方法中除了self之外定义的参数，都将与__new__方法中除cls参数之外的参数是必须保持一致或者等效。</a:t>
            </a:r>
          </a:p>
          <a:p>
            <a:pPr fontAlgn="auto">
              <a:lnSpc>
                <a:spcPct val="100000"/>
              </a:lnSpc>
              <a:spcAft>
                <a:spcPts val="100"/>
              </a:spcAft>
            </a:pPr>
            <a:r>
              <a:rPr lang="x-none" altLang="en-US" sz="600"/>
              <a:t>__new__ 方法 (单例模式)</a:t>
            </a:r>
          </a:p>
          <a:p>
            <a:pPr fontAlgn="auto">
              <a:lnSpc>
                <a:spcPct val="100000"/>
              </a:lnSpc>
              <a:spcAft>
                <a:spcPts val="100"/>
              </a:spcAft>
            </a:pPr>
            <a:r>
              <a:rPr lang="x-none" altLang="en-US" sz="600"/>
              <a:t>class BaseController(object):</a:t>
            </a:r>
          </a:p>
          <a:p>
            <a:pPr fontAlgn="auto">
              <a:lnSpc>
                <a:spcPct val="100000"/>
              </a:lnSpc>
              <a:spcAft>
                <a:spcPts val="100"/>
              </a:spcAft>
            </a:pPr>
            <a:r>
              <a:rPr lang="x-none" altLang="en-US" sz="600"/>
              <a:t>    _singleton = None</a:t>
            </a:r>
          </a:p>
          <a:p>
            <a:pPr fontAlgn="auto">
              <a:lnSpc>
                <a:spcPct val="100000"/>
              </a:lnSpc>
              <a:spcAft>
                <a:spcPts val="100"/>
              </a:spcAft>
            </a:pPr>
            <a:r>
              <a:rPr lang="x-none" altLang="en-US" sz="600"/>
              <a:t>    def __new__(cls, *a, **k):</a:t>
            </a:r>
          </a:p>
          <a:p>
            <a:pPr fontAlgn="auto">
              <a:lnSpc>
                <a:spcPct val="100000"/>
              </a:lnSpc>
              <a:spcAft>
                <a:spcPts val="100"/>
              </a:spcAft>
            </a:pPr>
            <a:r>
              <a:rPr lang="x-none" altLang="en-US" sz="600"/>
              <a:t>        if not cls._singleton:</a:t>
            </a:r>
          </a:p>
          <a:p>
            <a:pPr fontAlgn="auto">
              <a:lnSpc>
                <a:spcPct val="100000"/>
              </a:lnSpc>
              <a:spcAft>
                <a:spcPts val="100"/>
              </a:spcAft>
            </a:pPr>
            <a:r>
              <a:rPr lang="x-none" altLang="en-US" sz="600"/>
              <a:t>            cls._singleton = object.__new__(cls, *a, **k)</a:t>
            </a:r>
          </a:p>
          <a:p>
            <a:pPr fontAlgn="auto">
              <a:lnSpc>
                <a:spcPct val="100000"/>
              </a:lnSpc>
              <a:spcAft>
                <a:spcPts val="100"/>
              </a:spcAft>
            </a:pPr>
            <a:r>
              <a:rPr lang="x-none" altLang="en-US" sz="600"/>
              <a:t>        return cls._singleton</a:t>
            </a:r>
          </a:p>
        </p:txBody>
      </p:sp>
      <p:sp>
        <p:nvSpPr>
          <p:cNvPr id="4" name="Slide Number Placeholder 3"/>
          <p:cNvSpPr>
            <a:spLocks noGrp="1"/>
          </p:cNvSpPr>
          <p:nvPr>
            <p:ph type="sldNum" sz="quarter" idx="12"/>
          </p:nvPr>
        </p:nvSpPr>
        <p:spPr/>
        <p:txBody>
          <a:bodyPr/>
          <a:lstStyle/>
          <a:p>
            <a:fld id="{EE2556C5-CE8C-6547-B838-EA80C61A4AF7}" type="slidenum">
              <a:rPr lang="en-US" smtClean="0"/>
              <a:t>59</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t>6</a:t>
            </a:fld>
            <a:endParaRPr lang="en-US" dirty="0"/>
          </a:p>
        </p:txBody>
      </p:sp>
      <p:sp>
        <p:nvSpPr>
          <p:cNvPr id="3" name="Title 2"/>
          <p:cNvSpPr>
            <a:spLocks noGrp="1"/>
          </p:cNvSpPr>
          <p:nvPr>
            <p:ph type="title"/>
          </p:nvPr>
        </p:nvSpPr>
        <p:spPr>
          <a:xfrm>
            <a:off x="455613" y="280712"/>
            <a:ext cx="8229600" cy="395579"/>
          </a:xfrm>
        </p:spPr>
        <p:txBody>
          <a:bodyPr>
            <a:normAutofit fontScale="90000"/>
          </a:bodyPr>
          <a:lstStyle/>
          <a:p>
            <a:r>
              <a:rPr lang="en-US" dirty="0" smtClean="0"/>
              <a:t>Popular deep learning frameworks</a:t>
            </a:r>
            <a:endParaRPr lang="en-US" dirty="0"/>
          </a:p>
        </p:txBody>
      </p:sp>
      <p:graphicFrame>
        <p:nvGraphicFramePr>
          <p:cNvPr id="6" name="Table 5"/>
          <p:cNvGraphicFramePr>
            <a:graphicFrameLocks noGrp="1"/>
          </p:cNvGraphicFramePr>
          <p:nvPr/>
        </p:nvGraphicFramePr>
        <p:xfrm>
          <a:off x="506438" y="898532"/>
          <a:ext cx="8499512" cy="3060943"/>
        </p:xfrm>
        <a:graphic>
          <a:graphicData uri="http://schemas.openxmlformats.org/drawingml/2006/table">
            <a:tbl>
              <a:tblPr/>
              <a:tblGrid>
                <a:gridCol w="1214216"/>
                <a:gridCol w="1214216"/>
                <a:gridCol w="1214216"/>
                <a:gridCol w="1214216"/>
                <a:gridCol w="1214216"/>
                <a:gridCol w="1214216"/>
                <a:gridCol w="1214216"/>
              </a:tblGrid>
              <a:tr h="325765">
                <a:tc>
                  <a:txBody>
                    <a:bodyPr/>
                    <a:lstStyle/>
                    <a:p>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主语言</a:t>
                      </a:r>
                    </a:p>
                    <a:p>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从语言</a:t>
                      </a:r>
                    </a:p>
                    <a:p>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硬件</a:t>
                      </a:r>
                    </a:p>
                    <a:p>
                      <a:pPr algn="ctr"/>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分布式</a:t>
                      </a:r>
                    </a:p>
                    <a:p>
                      <a:pPr algn="ctr"/>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命令式</a:t>
                      </a:r>
                    </a:p>
                    <a:p>
                      <a:pPr algn="ctr"/>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声明式</a:t>
                      </a:r>
                    </a:p>
                    <a:p>
                      <a:endParaRPr lang="en-US" sz="1000" dirty="0"/>
                    </a:p>
                  </a:txBody>
                  <a:tcPr marL="51906" marR="51906" marT="25953" marB="25953">
                    <a:lnL w="7620" cap="flat" cmpd="sng" algn="ctr">
                      <a:solidFill>
                        <a:srgbClr val="DFE2E5"/>
                      </a:solidFill>
                      <a:prstDash val="solid"/>
                      <a:round/>
                      <a:headEnd type="none" w="med" len="med"/>
                      <a:tailEnd type="none" w="med" len="med"/>
                    </a:lnL>
                    <a:lnB w="7620" cap="flat" cmpd="sng" algn="ctr">
                      <a:solidFill>
                        <a:srgbClr val="DFE2E5"/>
                      </a:solidFill>
                      <a:prstDash val="solid"/>
                      <a:round/>
                      <a:headEnd type="none" w="med" len="med"/>
                      <a:tailEnd type="none" w="med" len="med"/>
                    </a:lnB>
                  </a:tcPr>
                </a:tc>
              </a:tr>
              <a:tr h="458345">
                <a:tc>
                  <a:txBody>
                    <a:bodyPr/>
                    <a:lstStyle/>
                    <a:p>
                      <a:r>
                        <a:rPr lang="en-US" sz="1000">
                          <a:effectLst/>
                        </a:rPr>
                        <a:t>Caffe</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smtClean="0">
                          <a:effectLst/>
                        </a:rPr>
                        <a:t>C/C</a:t>
                      </a:r>
                      <a:r>
                        <a:rPr lang="en-US" sz="1000" dirty="0">
                          <a:effectLst/>
                        </a:rPr>
                        <a:t>++</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Python/Matlab</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CPU/GPU</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95849">
                <a:tc>
                  <a:txBody>
                    <a:bodyPr/>
                    <a:lstStyle/>
                    <a:p>
                      <a:r>
                        <a:rPr lang="en-US" sz="1000">
                          <a:effectLst/>
                        </a:rPr>
                        <a:t>Torch</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dirty="0" err="1">
                          <a:effectLst/>
                        </a:rPr>
                        <a:t>Lua</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dirty="0" smtClean="0">
                          <a:effectLst/>
                        </a:rPr>
                        <a:t>C/C++</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CPU/GPU/FPGA</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x</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v</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x</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458345">
                <a:tc>
                  <a:txBody>
                    <a:bodyPr/>
                    <a:lstStyle/>
                    <a:p>
                      <a:r>
                        <a:rPr lang="en-US" sz="1000">
                          <a:effectLst/>
                        </a:rPr>
                        <a:t>Theano</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a:effectLst/>
                        </a:rPr>
                        <a:t>Python</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CPU/GPU</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95849">
                <a:tc>
                  <a:txBody>
                    <a:bodyPr/>
                    <a:lstStyle/>
                    <a:p>
                      <a:r>
                        <a:rPr lang="en-US" sz="1000">
                          <a:effectLst/>
                        </a:rPr>
                        <a:t>TensorFlow</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50" b="0" dirty="0" smtClean="0"/>
                        <a:t>Python</a:t>
                      </a:r>
                      <a:endParaRPr lang="en-US" sz="1050" b="0" dirty="0"/>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dirty="0">
                          <a:effectLst/>
                        </a:rPr>
                        <a:t>C++</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CPU/GPU/Mobile</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v</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x</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v</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595849">
                <a:tc>
                  <a:txBody>
                    <a:bodyPr/>
                    <a:lstStyle/>
                    <a:p>
                      <a:r>
                        <a:rPr lang="en-US" sz="1000">
                          <a:effectLst/>
                        </a:rPr>
                        <a:t>MXNet</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smtClean="0">
                          <a:effectLst/>
                        </a:rPr>
                        <a:t>Python/R/Julia</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CPU/GPU/Mobile</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dirty="0">
                          <a:effectLst/>
                        </a:rPr>
                        <a:t>v</a:t>
                      </a: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
        <p:nvSpPr>
          <p:cNvPr id="4" name="TextBox 3"/>
          <p:cNvSpPr txBox="1"/>
          <p:nvPr/>
        </p:nvSpPr>
        <p:spPr>
          <a:xfrm>
            <a:off x="6184053" y="4097870"/>
            <a:ext cx="2821897" cy="338554"/>
          </a:xfrm>
          <a:prstGeom prst="rect">
            <a:avLst/>
          </a:prstGeom>
          <a:noFill/>
        </p:spPr>
        <p:txBody>
          <a:bodyPr vert="horz" wrap="square" lIns="0" tIns="0" rIns="0" bIns="0" rtlCol="0">
            <a:spAutoFit/>
          </a:bodyPr>
          <a:lstStyle/>
          <a:p>
            <a:r>
              <a:rPr lang="en-US" sz="1100" dirty="0" smtClean="0">
                <a:solidFill>
                  <a:srgbClr val="003C71"/>
                </a:solidFill>
              </a:rPr>
              <a:t>Quote: </a:t>
            </a:r>
          </a:p>
          <a:p>
            <a:r>
              <a:rPr lang="en-US" sz="1100" dirty="0" smtClean="0">
                <a:solidFill>
                  <a:srgbClr val="003C71"/>
                </a:solidFill>
                <a:hlinkClick r:id="rId2"/>
              </a:rPr>
              <a:t>https</a:t>
            </a:r>
            <a:r>
              <a:rPr lang="en-US" sz="1100" dirty="0">
                <a:solidFill>
                  <a:srgbClr val="003C71"/>
                </a:solidFill>
                <a:hlinkClick r:id="rId2"/>
              </a:rPr>
              <a:t>://</a:t>
            </a:r>
            <a:r>
              <a:rPr lang="en-US" sz="1100" dirty="0" smtClean="0">
                <a:solidFill>
                  <a:srgbClr val="003C71"/>
                </a:solidFill>
                <a:hlinkClick r:id="rId2"/>
              </a:rPr>
              <a:t>github.com/zer0n/deepframeworks</a:t>
            </a:r>
            <a:endParaRPr lang="en-US" sz="1100" dirty="0" smtClean="0">
              <a:solidFill>
                <a:srgbClr val="003C7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425450"/>
          </a:xfrm>
        </p:spPr>
        <p:txBody>
          <a:bodyPr>
            <a:normAutofit fontScale="90000"/>
          </a:bodyPr>
          <a:lstStyle/>
          <a:p>
            <a:r>
              <a:rPr lang="x-none" altLang="en-US"/>
              <a:t>Background Knowledge</a:t>
            </a:r>
          </a:p>
        </p:txBody>
      </p:sp>
      <p:sp>
        <p:nvSpPr>
          <p:cNvPr id="3" name="Content Placeholder 2"/>
          <p:cNvSpPr>
            <a:spLocks noGrp="1"/>
          </p:cNvSpPr>
          <p:nvPr>
            <p:ph idx="1"/>
          </p:nvPr>
        </p:nvSpPr>
        <p:spPr>
          <a:xfrm>
            <a:off x="823595" y="686435"/>
            <a:ext cx="3529965" cy="4313555"/>
          </a:xfrm>
        </p:spPr>
        <p:txBody>
          <a:bodyPr>
            <a:noAutofit/>
          </a:bodyPr>
          <a:lstStyle/>
          <a:p>
            <a:pPr fontAlgn="auto">
              <a:lnSpc>
                <a:spcPct val="100000"/>
              </a:lnSpc>
              <a:spcAft>
                <a:spcPts val="100"/>
              </a:spcAft>
            </a:pPr>
            <a:r>
              <a:rPr lang="x-none" altLang="en-US" sz="1000"/>
              <a:t>__call__ 方法</a:t>
            </a:r>
          </a:p>
          <a:p>
            <a:pPr fontAlgn="auto">
              <a:lnSpc>
                <a:spcPct val="100000"/>
              </a:lnSpc>
              <a:spcAft>
                <a:spcPts val="100"/>
              </a:spcAft>
            </a:pPr>
            <a:r>
              <a:rPr lang="x-none" altLang="en-US" sz="1000"/>
              <a:t>关于 __call__ 方法，不得不先提到一个概念，就是可调用对象（callable），我们平时自定义的函数、内置函数和类都属于可调用对象，但凡是可以把一对括号()应用到某个对象身上都可称之为可调用对象，判断对象是否为可调用对象可以用函数 callable,实例对象也可以像函数一样作为可调用对象来用，那么，这个特点在什么场景用得上呢？这个要结合类的特性来说，类可以记录数据（属性），而函数不行（闭包某种意义上也可行），利用这种特性可以实现基于类的装饰器，在类里面记录状态.</a:t>
            </a:r>
          </a:p>
          <a:p>
            <a:pPr fontAlgn="auto">
              <a:lnSpc>
                <a:spcPct val="100000"/>
              </a:lnSpc>
              <a:spcAft>
                <a:spcPts val="100"/>
              </a:spcAft>
            </a:pPr>
            <a:r>
              <a:rPr lang="x-none" altLang="en-US" sz="1000"/>
              <a:t>Python多线程编程</a:t>
            </a:r>
          </a:p>
          <a:p>
            <a:pPr fontAlgn="auto">
              <a:lnSpc>
                <a:spcPct val="100000"/>
              </a:lnSpc>
              <a:spcAft>
                <a:spcPts val="100"/>
              </a:spcAft>
            </a:pPr>
            <a:r>
              <a:rPr lang="x-none" altLang="en-US" sz="1000"/>
              <a:t>创建线程的方式有两种:</a:t>
            </a:r>
          </a:p>
          <a:p>
            <a:pPr fontAlgn="auto">
              <a:lnSpc>
                <a:spcPct val="100000"/>
              </a:lnSpc>
              <a:spcAft>
                <a:spcPts val="100"/>
              </a:spcAft>
            </a:pPr>
            <a:r>
              <a:rPr lang="x-none" altLang="en-US" sz="1000"/>
              <a:t>1)继承threading.Thread</a:t>
            </a:r>
          </a:p>
          <a:p>
            <a:pPr fontAlgn="auto">
              <a:lnSpc>
                <a:spcPct val="100000"/>
              </a:lnSpc>
              <a:spcAft>
                <a:spcPts val="100"/>
              </a:spcAft>
            </a:pPr>
            <a:r>
              <a:rPr lang="x-none" altLang="en-US" sz="1000"/>
              <a:t>a.创建一个threading.Thread的子类</a:t>
            </a:r>
          </a:p>
          <a:p>
            <a:pPr fontAlgn="auto">
              <a:lnSpc>
                <a:spcPct val="100000"/>
              </a:lnSpc>
              <a:spcAft>
                <a:spcPts val="100"/>
              </a:spcAft>
            </a:pPr>
            <a:r>
              <a:rPr lang="x-none" altLang="en-US" sz="1000"/>
              <a:t>b.覆盖__init__(self [,args])</a:t>
            </a:r>
          </a:p>
          <a:p>
            <a:pPr fontAlgn="auto">
              <a:lnSpc>
                <a:spcPct val="100000"/>
              </a:lnSpc>
              <a:spcAft>
                <a:spcPts val="100"/>
              </a:spcAft>
            </a:pPr>
            <a:r>
              <a:rPr lang="x-none" altLang="en-US" sz="1000"/>
              <a:t>c.重写run方法 </a:t>
            </a:r>
          </a:p>
          <a:p>
            <a:pPr fontAlgn="auto">
              <a:lnSpc>
                <a:spcPct val="100000"/>
              </a:lnSpc>
              <a:spcAft>
                <a:spcPts val="100"/>
              </a:spcAft>
            </a:pPr>
            <a:r>
              <a:rPr lang="x-none" altLang="en-US" sz="1000"/>
              <a:t>2)任务函数作为参数传递到Thread方法中</a:t>
            </a:r>
          </a:p>
          <a:p>
            <a:pPr fontAlgn="auto">
              <a:lnSpc>
                <a:spcPct val="100000"/>
              </a:lnSpc>
              <a:spcAft>
                <a:spcPts val="100"/>
              </a:spcAft>
            </a:pPr>
            <a:r>
              <a:rPr lang="x-none" altLang="en-US" sz="1000"/>
              <a:t>threading.Thread(target=task, args=()).start()</a:t>
            </a:r>
          </a:p>
        </p:txBody>
      </p:sp>
      <p:sp>
        <p:nvSpPr>
          <p:cNvPr id="4" name="Slide Number Placeholder 3"/>
          <p:cNvSpPr>
            <a:spLocks noGrp="1"/>
          </p:cNvSpPr>
          <p:nvPr>
            <p:ph type="sldNum" sz="quarter" idx="12"/>
          </p:nvPr>
        </p:nvSpPr>
        <p:spPr/>
        <p:txBody>
          <a:bodyPr/>
          <a:lstStyle/>
          <a:p>
            <a:fld id="{EE2556C5-CE8C-6547-B838-EA80C61A4AF7}" type="slidenum">
              <a:rPr lang="en-US" smtClean="0"/>
              <a:t>60</a:t>
            </a:fld>
            <a:endParaRPr lang="en-US" dirty="0"/>
          </a:p>
        </p:txBody>
      </p:sp>
      <p:sp>
        <p:nvSpPr>
          <p:cNvPr id="5" name="Text Box 4"/>
          <p:cNvSpPr txBox="1"/>
          <p:nvPr/>
        </p:nvSpPr>
        <p:spPr>
          <a:xfrm>
            <a:off x="5043170" y="729615"/>
            <a:ext cx="4027805" cy="4114800"/>
          </a:xfrm>
          <a:prstGeom prst="rect">
            <a:avLst/>
          </a:prstGeom>
          <a:noFill/>
        </p:spPr>
        <p:txBody>
          <a:bodyPr wrap="square" rtlCol="0">
            <a:spAutoFit/>
          </a:bodyPr>
          <a:lstStyle/>
          <a:p>
            <a:r>
              <a:rPr lang="en-US" sz="800"/>
              <a:t>#!/usr/bin/python </a:t>
            </a:r>
          </a:p>
          <a:p>
            <a:r>
              <a:rPr lang="en-US" sz="800"/>
              <a:t>#!coding=utf-8</a:t>
            </a:r>
          </a:p>
          <a:p>
            <a:r>
              <a:rPr lang="en-US" sz="800"/>
              <a:t>import threading</a:t>
            </a:r>
          </a:p>
          <a:p>
            <a:r>
              <a:rPr lang="en-US" sz="800"/>
              <a:t>import time</a:t>
            </a:r>
          </a:p>
          <a:p>
            <a:r>
              <a:rPr lang="en-US" sz="800"/>
              <a:t>exitFlag = 0</a:t>
            </a:r>
          </a:p>
          <a:p>
            <a:r>
              <a:rPr lang="en-US" sz="800"/>
              <a:t>class MyThread(threading.Thread):</a:t>
            </a:r>
          </a:p>
          <a:p>
            <a:r>
              <a:rPr lang="en-US" sz="800"/>
              <a:t>    def __init__(self, threadID, name, counter):</a:t>
            </a:r>
          </a:p>
          <a:p>
            <a:r>
              <a:rPr lang="en-US" sz="800"/>
              <a:t>        threading.Thread.__init__(self)</a:t>
            </a:r>
          </a:p>
          <a:p>
            <a:r>
              <a:rPr lang="en-US" sz="800"/>
              <a:t>        self.threadID = threadID</a:t>
            </a:r>
          </a:p>
          <a:p>
            <a:r>
              <a:rPr lang="en-US" sz="800"/>
              <a:t>        self.name = name</a:t>
            </a:r>
          </a:p>
          <a:p>
            <a:r>
              <a:rPr lang="en-US" sz="800"/>
              <a:t>        self.counter = counter</a:t>
            </a:r>
          </a:p>
          <a:p>
            <a:endParaRPr lang="en-US" sz="800"/>
          </a:p>
          <a:p>
            <a:r>
              <a:rPr lang="en-US" sz="800"/>
              <a:t>    def run(self):</a:t>
            </a:r>
          </a:p>
          <a:p>
            <a:r>
              <a:rPr lang="en-US" sz="800"/>
              <a:t>        task()</a:t>
            </a:r>
          </a:p>
          <a:p>
            <a:endParaRPr lang="en-US" sz="800"/>
          </a:p>
          <a:p>
            <a:r>
              <a:rPr lang="en-US" sz="800"/>
              <a:t>    def task(self):</a:t>
            </a:r>
          </a:p>
          <a:p>
            <a:r>
              <a:rPr lang="en-US" sz="800"/>
              <a:t>       '''线程要执行的任务'''</a:t>
            </a:r>
          </a:p>
          <a:p>
            <a:r>
              <a:rPr lang="en-US" sz="800"/>
              <a:t>       print 'starting ' + self.name</a:t>
            </a:r>
          </a:p>
          <a:p>
            <a:r>
              <a:rPr lang="en-US" sz="800"/>
              <a:t>       print 'exiting ' + self.name</a:t>
            </a:r>
          </a:p>
          <a:p>
            <a:endParaRPr lang="en-US" sz="800"/>
          </a:p>
          <a:p>
            <a:r>
              <a:rPr lang="en-US" sz="800"/>
              <a:t>#创建线程</a:t>
            </a:r>
          </a:p>
          <a:p>
            <a:r>
              <a:rPr lang="en-US" sz="800"/>
              <a:t>thread1 = MyThread(1,'Thread-1', 1)</a:t>
            </a:r>
          </a:p>
          <a:p>
            <a:r>
              <a:rPr lang="en-US" sz="800"/>
              <a:t>thread2 = MyThread(2,'Thread-2', 2)</a:t>
            </a:r>
          </a:p>
          <a:p>
            <a:endParaRPr lang="en-US" sz="800"/>
          </a:p>
          <a:p>
            <a:r>
              <a:rPr lang="en-US" sz="800"/>
              <a:t>#启动线程</a:t>
            </a:r>
          </a:p>
          <a:p>
            <a:r>
              <a:rPr lang="en-US" sz="800"/>
              <a:t>thread1.start()</a:t>
            </a:r>
          </a:p>
          <a:p>
            <a:r>
              <a:rPr lang="en-US" sz="800"/>
              <a:t>thread2.start()</a:t>
            </a:r>
          </a:p>
          <a:p>
            <a:endParaRPr lang="en-US" sz="800"/>
          </a:p>
          <a:p>
            <a:r>
              <a:rPr lang="en-US" sz="800"/>
              <a:t>#等待线程结束</a:t>
            </a:r>
          </a:p>
          <a:p>
            <a:r>
              <a:rPr lang="en-US" sz="800"/>
              <a:t>thread1.join()</a:t>
            </a:r>
          </a:p>
          <a:p>
            <a:r>
              <a:rPr lang="en-US" sz="800"/>
              <a:t>thread2.join()</a:t>
            </a:r>
          </a:p>
          <a:p>
            <a:endParaRPr lang="en-US" sz="800"/>
          </a:p>
          <a:p>
            <a:r>
              <a:rPr lang="en-US" sz="800"/>
              <a:t>print 'exiting main thread'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37669"/>
          </a:xfrm>
        </p:spPr>
        <p:txBody>
          <a:bodyPr>
            <a:normAutofit fontScale="90000"/>
          </a:bodyPr>
          <a:lstStyle/>
          <a:p>
            <a:r>
              <a:rPr lang="en-US" dirty="0" err="1" smtClean="0"/>
              <a:t>Matplotlib</a:t>
            </a:r>
            <a:r>
              <a:rPr lang="en-US" dirty="0"/>
              <a:t/>
            </a:r>
            <a:br>
              <a:rPr lang="en-US" dirty="0"/>
            </a:br>
            <a:r>
              <a:rPr lang="en-US" sz="1300" dirty="0"/>
              <a:t>https://www.wukong.com/question/6490129780799701262/</a:t>
            </a:r>
          </a:p>
        </p:txBody>
      </p:sp>
      <p:sp>
        <p:nvSpPr>
          <p:cNvPr id="3" name="Content Placeholder 2"/>
          <p:cNvSpPr>
            <a:spLocks noGrp="1"/>
          </p:cNvSpPr>
          <p:nvPr>
            <p:ph idx="1"/>
          </p:nvPr>
        </p:nvSpPr>
        <p:spPr>
          <a:xfrm>
            <a:off x="351691" y="1304448"/>
            <a:ext cx="4079631" cy="3633312"/>
          </a:xfrm>
        </p:spPr>
        <p:txBody>
          <a:bodyPr>
            <a:normAutofit fontScale="70000" lnSpcReduction="20000"/>
          </a:bodyPr>
          <a:lstStyle/>
          <a:p>
            <a:pPr fontAlgn="base">
              <a:lnSpc>
                <a:spcPct val="120000"/>
              </a:lnSpc>
            </a:pPr>
            <a:r>
              <a:rPr lang="zh-CN" altLang="en-US" dirty="0"/>
              <a:t>通常情况下，我们可以将一副</a:t>
            </a:r>
            <a:r>
              <a:rPr lang="en-US" dirty="0" err="1"/>
              <a:t>Matplotlib</a:t>
            </a:r>
            <a:r>
              <a:rPr lang="zh-CN" altLang="en-US" dirty="0"/>
              <a:t>图像分成三层结构：</a:t>
            </a:r>
          </a:p>
          <a:p>
            <a:pPr fontAlgn="base">
              <a:lnSpc>
                <a:spcPct val="120000"/>
              </a:lnSpc>
            </a:pPr>
            <a:r>
              <a:rPr lang="zh-CN" altLang="en-US" dirty="0"/>
              <a:t>第一层是底层的容器层，主要包括</a:t>
            </a:r>
            <a:r>
              <a:rPr lang="en-US" dirty="0" err="1"/>
              <a:t>Canvas、Figure、Axes</a:t>
            </a:r>
            <a:r>
              <a:rPr lang="en-US" dirty="0"/>
              <a:t>；</a:t>
            </a:r>
          </a:p>
          <a:p>
            <a:pPr fontAlgn="base">
              <a:lnSpc>
                <a:spcPct val="120000"/>
              </a:lnSpc>
            </a:pPr>
            <a:r>
              <a:rPr lang="zh-CN" altLang="en-US" dirty="0"/>
              <a:t>第二层是辅助显示层，主要包括</a:t>
            </a:r>
            <a:r>
              <a:rPr lang="en-US" dirty="0" err="1"/>
              <a:t>Axis、Spines、Tick、Grid、Legend、Title</a:t>
            </a:r>
            <a:r>
              <a:rPr lang="zh-CN" altLang="en-US" dirty="0"/>
              <a:t>等，该层可通过</a:t>
            </a:r>
            <a:r>
              <a:rPr lang="en-US" dirty="0" err="1"/>
              <a:t>set_axis_off</a:t>
            </a:r>
            <a:r>
              <a:rPr lang="en-US" dirty="0"/>
              <a:t>()</a:t>
            </a:r>
            <a:r>
              <a:rPr lang="zh-CN" altLang="en-US" dirty="0"/>
              <a:t>或</a:t>
            </a:r>
            <a:r>
              <a:rPr lang="en-US" dirty="0" err="1"/>
              <a:t>set_frame_on</a:t>
            </a:r>
            <a:r>
              <a:rPr lang="en-US" dirty="0"/>
              <a:t>(False)</a:t>
            </a:r>
            <a:r>
              <a:rPr lang="zh-CN" altLang="en-US" dirty="0"/>
              <a:t>等方法设置不显示；</a:t>
            </a:r>
          </a:p>
          <a:p>
            <a:pPr fontAlgn="base">
              <a:lnSpc>
                <a:spcPct val="120000"/>
              </a:lnSpc>
            </a:pPr>
            <a:r>
              <a:rPr lang="zh-CN" altLang="en-US" dirty="0"/>
              <a:t>第三层为图像层，即通过</a:t>
            </a:r>
            <a:r>
              <a:rPr lang="en-US" dirty="0" err="1"/>
              <a:t>plot、contour、scatter</a:t>
            </a:r>
            <a:r>
              <a:rPr lang="zh-CN" altLang="en-US" dirty="0"/>
              <a:t>等方法绘制的图像</a:t>
            </a:r>
            <a:r>
              <a:rPr lang="zh-CN" altLang="en-US" dirty="0" smtClean="0"/>
              <a:t>。</a:t>
            </a:r>
            <a:endParaRPr lang="en-US" altLang="zh-CN" dirty="0" smtClean="0"/>
          </a:p>
          <a:p>
            <a:pPr fontAlgn="base">
              <a:lnSpc>
                <a:spcPct val="120000"/>
              </a:lnSpc>
            </a:pPr>
            <a:r>
              <a:rPr lang="en-US" altLang="zh-CN" b="1" dirty="0"/>
              <a:t>Figure</a:t>
            </a:r>
            <a:r>
              <a:rPr lang="zh-CN" altLang="en-US" dirty="0"/>
              <a:t>是</a:t>
            </a:r>
            <a:r>
              <a:rPr lang="en-US" altLang="zh-CN" dirty="0"/>
              <a:t>Canvas</a:t>
            </a:r>
            <a:r>
              <a:rPr lang="zh-CN" altLang="en-US" dirty="0"/>
              <a:t>上方的第一层，也是需要用户来操作的应用层的第一层，在绘图的过程中</a:t>
            </a:r>
            <a:r>
              <a:rPr lang="zh-CN" altLang="en-US" b="1" dirty="0"/>
              <a:t>充当画布的角色</a:t>
            </a:r>
            <a:r>
              <a:rPr lang="zh-CN" altLang="en-US" dirty="0"/>
              <a:t>。当我们对</a:t>
            </a:r>
            <a:r>
              <a:rPr lang="en-US" altLang="zh-CN" dirty="0"/>
              <a:t>Figure</a:t>
            </a:r>
            <a:r>
              <a:rPr lang="zh-CN" altLang="en-US" dirty="0"/>
              <a:t>大小、背景色彩等进行设置的时候，就相当于是选择画布大小、材质的过程。因此，</a:t>
            </a:r>
            <a:r>
              <a:rPr lang="zh-CN" altLang="en-US" b="1" dirty="0"/>
              <a:t>每当我们绘图的时候，写的第一行就是创建</a:t>
            </a:r>
            <a:r>
              <a:rPr lang="en-US" altLang="zh-CN" b="1" dirty="0"/>
              <a:t>Figure</a:t>
            </a:r>
            <a:r>
              <a:rPr lang="zh-CN" altLang="en-US" b="1" dirty="0"/>
              <a:t>的代码</a:t>
            </a:r>
            <a:r>
              <a:rPr lang="zh-CN" altLang="en-US" dirty="0" smtClean="0"/>
              <a:t>。</a:t>
            </a:r>
            <a:endParaRPr lang="en-US" altLang="zh-CN" dirty="0" smtClean="0"/>
          </a:p>
          <a:p>
            <a:pPr fontAlgn="base">
              <a:lnSpc>
                <a:spcPct val="120000"/>
              </a:lnSpc>
            </a:pPr>
            <a:r>
              <a:rPr lang="en-US" altLang="zh-CN" dirty="0"/>
              <a:t>Axes</a:t>
            </a:r>
            <a:r>
              <a:rPr lang="zh-CN" altLang="en-US" dirty="0"/>
              <a:t>是应用层的第二层，在绘图的过程中相当于</a:t>
            </a:r>
            <a:r>
              <a:rPr lang="zh-CN" altLang="en-US" b="1" dirty="0"/>
              <a:t>画布上的绘图区的角色</a:t>
            </a:r>
            <a:r>
              <a:rPr lang="zh-CN" altLang="en-US" dirty="0"/>
              <a:t>。</a:t>
            </a:r>
            <a:r>
              <a:rPr lang="zh-CN" altLang="en-US" b="1" dirty="0"/>
              <a:t>一个</a:t>
            </a:r>
            <a:r>
              <a:rPr lang="en-US" altLang="zh-CN" b="1" dirty="0"/>
              <a:t>Figure</a:t>
            </a:r>
            <a:r>
              <a:rPr lang="zh-CN" altLang="en-US" b="1" dirty="0"/>
              <a:t>对象可以包含多个</a:t>
            </a:r>
            <a:r>
              <a:rPr lang="en-US" altLang="zh-CN" b="1" dirty="0"/>
              <a:t>Axes</a:t>
            </a:r>
            <a:r>
              <a:rPr lang="zh-CN" altLang="en-US" b="1" dirty="0"/>
              <a:t>对象，每个</a:t>
            </a:r>
            <a:r>
              <a:rPr lang="en-US" altLang="zh-CN" b="1" dirty="0"/>
              <a:t>Axes</a:t>
            </a:r>
            <a:r>
              <a:rPr lang="zh-CN" altLang="en-US" b="1" dirty="0"/>
              <a:t>都是一个独立的坐标系，绘图过程中的所有图像都是基于坐标系绘制的。</a:t>
            </a:r>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61</a:t>
            </a:fld>
            <a:endParaRPr lang="en-US" dirty="0"/>
          </a:p>
        </p:txBody>
      </p:sp>
      <p:pic>
        <p:nvPicPr>
          <p:cNvPr id="5122" name="Picture 2" descr="http://p3.pstatp.com/large/31f600037d6ebf83e10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812" y="886265"/>
            <a:ext cx="4353951" cy="3725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2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37669"/>
          </a:xfrm>
        </p:spPr>
        <p:txBody>
          <a:bodyPr>
            <a:normAutofit fontScale="90000"/>
          </a:bodyPr>
          <a:lstStyle/>
          <a:p>
            <a:r>
              <a:rPr lang="en-US" dirty="0" err="1" smtClean="0"/>
              <a:t>Matplotlib</a:t>
            </a:r>
            <a:r>
              <a:rPr lang="en-US" dirty="0"/>
              <a:t/>
            </a:r>
            <a:br>
              <a:rPr lang="en-US" dirty="0"/>
            </a:br>
            <a:r>
              <a:rPr lang="en-US" sz="1300" dirty="0"/>
              <a:t>https://www.wukong.com/question/6490129780799701262/</a:t>
            </a:r>
          </a:p>
        </p:txBody>
      </p:sp>
      <p:sp>
        <p:nvSpPr>
          <p:cNvPr id="3" name="Content Placeholder 2"/>
          <p:cNvSpPr>
            <a:spLocks noGrp="1"/>
          </p:cNvSpPr>
          <p:nvPr>
            <p:ph idx="1"/>
          </p:nvPr>
        </p:nvSpPr>
        <p:spPr>
          <a:xfrm>
            <a:off x="351691" y="1304448"/>
            <a:ext cx="4079631" cy="3633312"/>
          </a:xfrm>
        </p:spPr>
        <p:txBody>
          <a:bodyPr>
            <a:normAutofit/>
          </a:bodyPr>
          <a:lstStyle/>
          <a:p>
            <a:pPr fontAlgn="base"/>
            <a:r>
              <a:rPr lang="zh-CN" altLang="en-US" b="1" dirty="0"/>
              <a:t>辅助显示层</a:t>
            </a:r>
          </a:p>
          <a:p>
            <a:pPr fontAlgn="base"/>
            <a:r>
              <a:rPr lang="zh-CN" altLang="en-US" dirty="0"/>
              <a:t>辅助显示层为</a:t>
            </a:r>
            <a:r>
              <a:rPr lang="en-US" altLang="zh-CN" dirty="0"/>
              <a:t>Axes</a:t>
            </a:r>
            <a:r>
              <a:rPr lang="zh-CN" altLang="en-US" dirty="0"/>
              <a:t>内的除了根据数据绘制出的图像以外的内容，主要包括</a:t>
            </a:r>
            <a:r>
              <a:rPr lang="en-US" altLang="zh-CN" dirty="0"/>
              <a:t>Axes</a:t>
            </a:r>
            <a:r>
              <a:rPr lang="zh-CN" altLang="en-US" dirty="0"/>
              <a:t>外观</a:t>
            </a:r>
            <a:r>
              <a:rPr lang="en-US" altLang="zh-CN" dirty="0"/>
              <a:t>(</a:t>
            </a:r>
            <a:r>
              <a:rPr lang="en-US" altLang="zh-CN" dirty="0" err="1"/>
              <a:t>facecolor</a:t>
            </a:r>
            <a:r>
              <a:rPr lang="en-US" altLang="zh-CN" dirty="0"/>
              <a:t>)</a:t>
            </a:r>
            <a:r>
              <a:rPr lang="zh-CN" altLang="en-US" dirty="0"/>
              <a:t>、边框线</a:t>
            </a:r>
            <a:r>
              <a:rPr lang="en-US" altLang="zh-CN" dirty="0"/>
              <a:t>(spines)</a:t>
            </a:r>
            <a:r>
              <a:rPr lang="zh-CN" altLang="en-US" dirty="0"/>
              <a:t>、坐标轴</a:t>
            </a:r>
            <a:r>
              <a:rPr lang="en-US" altLang="zh-CN" dirty="0"/>
              <a:t>(axis)</a:t>
            </a:r>
            <a:r>
              <a:rPr lang="zh-CN" altLang="en-US" dirty="0"/>
              <a:t>、坐标轴名称</a:t>
            </a:r>
            <a:r>
              <a:rPr lang="en-US" altLang="zh-CN" dirty="0"/>
              <a:t>(axis label)</a:t>
            </a:r>
            <a:r>
              <a:rPr lang="zh-CN" altLang="en-US" dirty="0"/>
              <a:t>、坐标轴刻度</a:t>
            </a:r>
            <a:r>
              <a:rPr lang="en-US" altLang="zh-CN" dirty="0"/>
              <a:t>(tick)</a:t>
            </a:r>
            <a:r>
              <a:rPr lang="zh-CN" altLang="en-US" dirty="0"/>
              <a:t>、坐标轴刻度标签</a:t>
            </a:r>
            <a:r>
              <a:rPr lang="en-US" altLang="zh-CN" dirty="0"/>
              <a:t>(tick label)</a:t>
            </a:r>
            <a:r>
              <a:rPr lang="zh-CN" altLang="en-US" dirty="0"/>
              <a:t>、网格线</a:t>
            </a:r>
            <a:r>
              <a:rPr lang="en-US" altLang="zh-CN" dirty="0"/>
              <a:t>(grid)</a:t>
            </a:r>
            <a:r>
              <a:rPr lang="zh-CN" altLang="en-US" dirty="0"/>
              <a:t>、图例</a:t>
            </a:r>
            <a:r>
              <a:rPr lang="en-US" altLang="zh-CN" dirty="0"/>
              <a:t>(legend)</a:t>
            </a:r>
            <a:r>
              <a:rPr lang="zh-CN" altLang="en-US" dirty="0"/>
              <a:t>、标题</a:t>
            </a:r>
            <a:r>
              <a:rPr lang="en-US" altLang="zh-CN" dirty="0"/>
              <a:t>(title)</a:t>
            </a:r>
            <a:r>
              <a:rPr lang="zh-CN" altLang="en-US" dirty="0"/>
              <a:t>等内容。</a:t>
            </a:r>
          </a:p>
          <a:p>
            <a:pPr fontAlgn="base"/>
            <a:r>
              <a:rPr lang="zh-CN" altLang="en-US" dirty="0"/>
              <a:t>该层的设置可使图像显示更加直观更加容易被用户理解，但又并不会对图像产生实质的影响</a:t>
            </a:r>
            <a:r>
              <a:rPr lang="zh-CN" altLang="en-US" dirty="0" smtClean="0"/>
              <a:t>。</a:t>
            </a:r>
            <a:endParaRPr lang="en-US" altLang="zh-CN" dirty="0" smtClean="0"/>
          </a:p>
          <a:p>
            <a:pPr fontAlgn="base"/>
            <a:r>
              <a:rPr lang="zh-CN" altLang="en-US" b="1" dirty="0"/>
              <a:t>图像层</a:t>
            </a:r>
          </a:p>
          <a:p>
            <a:pPr fontAlgn="base"/>
            <a:r>
              <a:rPr lang="zh-CN" altLang="en-US" dirty="0"/>
              <a:t>图像层指</a:t>
            </a:r>
            <a:r>
              <a:rPr lang="en-US" altLang="zh-CN" dirty="0"/>
              <a:t>Axes</a:t>
            </a:r>
            <a:r>
              <a:rPr lang="zh-CN" altLang="en-US" dirty="0"/>
              <a:t>内通过</a:t>
            </a:r>
            <a:r>
              <a:rPr lang="en-US" altLang="zh-CN" dirty="0"/>
              <a:t>plot</a:t>
            </a:r>
            <a:r>
              <a:rPr lang="zh-CN" altLang="en-US" dirty="0"/>
              <a:t>、</a:t>
            </a:r>
            <a:r>
              <a:rPr lang="en-US" altLang="zh-CN" dirty="0"/>
              <a:t>scatter</a:t>
            </a:r>
            <a:r>
              <a:rPr lang="zh-CN" altLang="en-US" dirty="0"/>
              <a:t>、</a:t>
            </a:r>
            <a:r>
              <a:rPr lang="en-US" altLang="zh-CN" dirty="0" err="1"/>
              <a:t>hist</a:t>
            </a:r>
            <a:r>
              <a:rPr lang="zh-CN" altLang="en-US" dirty="0"/>
              <a:t>、</a:t>
            </a:r>
            <a:r>
              <a:rPr lang="en-US" altLang="zh-CN" dirty="0"/>
              <a:t>contour</a:t>
            </a:r>
            <a:r>
              <a:rPr lang="zh-CN" altLang="en-US" dirty="0"/>
              <a:t>、</a:t>
            </a:r>
            <a:r>
              <a:rPr lang="en-US" altLang="zh-CN" dirty="0"/>
              <a:t>bar</a:t>
            </a:r>
            <a:r>
              <a:rPr lang="zh-CN" altLang="en-US" dirty="0"/>
              <a:t>、</a:t>
            </a:r>
            <a:r>
              <a:rPr lang="en-US" altLang="zh-CN" dirty="0"/>
              <a:t>barbs</a:t>
            </a:r>
            <a:r>
              <a:rPr lang="zh-CN" altLang="en-US" dirty="0"/>
              <a:t>等函数根据数据绘制出的图像。</a:t>
            </a:r>
          </a:p>
          <a:p>
            <a:pPr marL="0" indent="0" fontAlgn="base">
              <a:buNone/>
            </a:pPr>
            <a:endParaRPr lang="zh-CN"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62</a:t>
            </a:fld>
            <a:endParaRPr lang="en-US" dirty="0"/>
          </a:p>
        </p:txBody>
      </p:sp>
      <p:pic>
        <p:nvPicPr>
          <p:cNvPr id="6146" name="Picture 2" descr="http://p3.pstatp.com/large/31fa00026829b927344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60" y="1270859"/>
            <a:ext cx="4386774" cy="305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74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23511"/>
            <a:ext cx="7543800" cy="523601"/>
          </a:xfrm>
        </p:spPr>
        <p:txBody>
          <a:bodyPr>
            <a:normAutofit fontScale="90000"/>
          </a:bodyPr>
          <a:lstStyle/>
          <a:p>
            <a:r>
              <a:rPr lang="en-US" dirty="0" err="1" smtClean="0"/>
              <a:t>Matplotlib</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63</a:t>
            </a:fld>
            <a:endParaRPr lang="en-US" dirty="0"/>
          </a:p>
        </p:txBody>
      </p:sp>
      <p:sp>
        <p:nvSpPr>
          <p:cNvPr id="9" name="Rectangle 3"/>
          <p:cNvSpPr>
            <a:spLocks noChangeArrowheads="1"/>
          </p:cNvSpPr>
          <p:nvPr/>
        </p:nvSpPr>
        <p:spPr bwMode="auto">
          <a:xfrm>
            <a:off x="189915" y="683788"/>
            <a:ext cx="8785274"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800" b="0" i="0" u="none" strike="noStrike" cap="none" normalizeH="0" baseline="0" dirty="0" err="1" smtClean="0">
                <a:ln>
                  <a:noFill/>
                </a:ln>
                <a:solidFill>
                  <a:schemeClr val="tx1"/>
                </a:solidFill>
                <a:effectLst/>
                <a:latin typeface="Arial" panose="020B0604020202020204" pitchFamily="34" charset="0"/>
              </a:rPr>
              <a:t>matplotlib</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rPr>
              <a:t>API包含有三层</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Arial" panose="020B0604020202020204" pitchFamily="34" charset="0"/>
              </a:rPr>
              <a:t>backend_bases.FigureCanvas</a:t>
            </a:r>
            <a:r>
              <a:rPr kumimoji="0" lang="en-US" altLang="en-US" sz="1400" b="0" i="0" u="none" strike="noStrike" cap="none" normalizeH="0" baseline="0" dirty="0" smtClean="0">
                <a:ln>
                  <a:noFill/>
                </a:ln>
                <a:solidFill>
                  <a:schemeClr val="tx1"/>
                </a:solidFill>
                <a:effectLst/>
                <a:latin typeface="Arial" panose="020B0604020202020204" pitchFamily="34" charset="0"/>
              </a:rPr>
              <a:t> : </a:t>
            </a:r>
            <a:r>
              <a:rPr kumimoji="0" lang="en-US" altLang="en-US" sz="1400" b="0" i="0" u="none" strike="noStrike" cap="none" normalizeH="0" baseline="0" dirty="0" err="1" smtClean="0">
                <a:ln>
                  <a:noFill/>
                </a:ln>
                <a:solidFill>
                  <a:schemeClr val="tx1"/>
                </a:solidFill>
                <a:effectLst/>
                <a:latin typeface="Arial" panose="020B0604020202020204" pitchFamily="34" charset="0"/>
              </a:rPr>
              <a:t>图表的绘制领域</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Arial" panose="020B0604020202020204" pitchFamily="34" charset="0"/>
              </a:rPr>
              <a:t>backend_bases.Renderer</a:t>
            </a:r>
            <a:r>
              <a:rPr kumimoji="0" lang="en-US" altLang="en-US" sz="1400" b="0" i="0" u="none" strike="noStrike" cap="none" normalizeH="0" baseline="0" dirty="0" smtClean="0">
                <a:ln>
                  <a:noFill/>
                </a:ln>
                <a:solidFill>
                  <a:schemeClr val="tx1"/>
                </a:solidFill>
                <a:effectLst/>
                <a:latin typeface="Arial" panose="020B0604020202020204" pitchFamily="34" charset="0"/>
              </a:rPr>
              <a:t> : </a:t>
            </a:r>
            <a:r>
              <a:rPr kumimoji="0" lang="en-US" altLang="en-US" sz="1400" b="0" i="0" u="none" strike="noStrike" cap="none" normalizeH="0" baseline="0" dirty="0" err="1" smtClean="0">
                <a:ln>
                  <a:noFill/>
                </a:ln>
                <a:solidFill>
                  <a:schemeClr val="tx1"/>
                </a:solidFill>
                <a:effectLst/>
                <a:latin typeface="Arial" panose="020B0604020202020204" pitchFamily="34" charset="0"/>
              </a:rPr>
              <a:t>知道如何在FigureCanvas上如何绘图</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smtClean="0">
                <a:ln>
                  <a:noFill/>
                </a:ln>
                <a:solidFill>
                  <a:schemeClr val="tx1"/>
                </a:solidFill>
                <a:effectLst/>
                <a:latin typeface="Arial" panose="020B0604020202020204" pitchFamily="34" charset="0"/>
              </a:rPr>
              <a:t>artist.Artist</a:t>
            </a:r>
            <a:r>
              <a:rPr kumimoji="0" lang="en-US" altLang="en-US" sz="1400" b="0" i="0" u="none" strike="noStrike" cap="none" normalizeH="0" baseline="0" dirty="0" smtClean="0">
                <a:ln>
                  <a:noFill/>
                </a:ln>
                <a:solidFill>
                  <a:schemeClr val="tx1"/>
                </a:solidFill>
                <a:effectLst/>
                <a:latin typeface="Arial" panose="020B0604020202020204" pitchFamily="34" charset="0"/>
              </a:rPr>
              <a:t> : </a:t>
            </a:r>
            <a:r>
              <a:rPr kumimoji="0" lang="en-US" altLang="en-US" sz="1400" b="0" i="0" u="none" strike="noStrike" cap="none" normalizeH="0" baseline="0" dirty="0" err="1" smtClean="0">
                <a:ln>
                  <a:noFill/>
                </a:ln>
                <a:solidFill>
                  <a:schemeClr val="tx1"/>
                </a:solidFill>
                <a:effectLst/>
                <a:latin typeface="Arial" panose="020B0604020202020204" pitchFamily="34" charset="0"/>
              </a:rPr>
              <a:t>知道如何使用Renderer在FigureCanvas上绘图</a:t>
            </a:r>
            <a:endParaRPr lang="en-US" altLang="en-US" sz="1400" dirty="0">
              <a:latin typeface="Arial" panose="020B0604020202020204" pitchFamily="34" charset="0"/>
            </a:endParaRPr>
          </a:p>
          <a:p>
            <a:pPr lvl="0" defTabSz="914400" eaLnBrk="0" fontAlgn="base" hangingPunct="0">
              <a:spcBef>
                <a:spcPct val="0"/>
              </a:spcBef>
              <a:spcAft>
                <a:spcPct val="0"/>
              </a:spcAft>
            </a:pPr>
            <a:r>
              <a:rPr lang="zh-CN" altLang="en-US" dirty="0"/>
              <a:t>﻿</a:t>
            </a:r>
            <a:r>
              <a:rPr lang="en-US" altLang="zh-CN" dirty="0" err="1"/>
              <a:t>FigureCanvas</a:t>
            </a:r>
            <a:r>
              <a:rPr lang="zh-CN" altLang="en-US" dirty="0"/>
              <a:t>和</a:t>
            </a:r>
            <a:r>
              <a:rPr lang="en-US" altLang="zh-CN" dirty="0"/>
              <a:t>Renderer</a:t>
            </a:r>
            <a:r>
              <a:rPr lang="zh-CN" altLang="en-US" dirty="0"/>
              <a:t>需要处理底层的绘图操</a:t>
            </a:r>
            <a:r>
              <a:rPr lang="zh-CN" altLang="en-US" dirty="0" smtClean="0"/>
              <a:t>作。</a:t>
            </a:r>
            <a:endParaRPr lang="en-US" altLang="zh-CN" dirty="0" smtClean="0"/>
          </a:p>
          <a:p>
            <a:pPr lvl="0" defTabSz="914400" eaLnBrk="0" fontAlgn="base" hangingPunct="0">
              <a:spcBef>
                <a:spcPct val="0"/>
              </a:spcBef>
              <a:spcAft>
                <a:spcPct val="0"/>
              </a:spcAft>
            </a:pPr>
            <a:r>
              <a:rPr lang="en-US" altLang="zh-CN" dirty="0" smtClean="0"/>
              <a:t>Artist</a:t>
            </a:r>
            <a:r>
              <a:rPr lang="zh-CN" altLang="en-US" dirty="0"/>
              <a:t>则处理所有的高层结构，例如处理图表、文字和曲线等的绘制和布局</a:t>
            </a:r>
            <a:r>
              <a:rPr lang="zh-CN" altLang="en-US" dirty="0" smtClean="0"/>
              <a:t>。</a:t>
            </a:r>
            <a:endParaRPr lang="en-US" altLang="zh-CN" dirty="0" smtClean="0"/>
          </a:p>
          <a:p>
            <a:pPr lvl="0" defTabSz="914400" eaLnBrk="0" fontAlgn="base" hangingPunct="0">
              <a:spcBef>
                <a:spcPct val="0"/>
              </a:spcBef>
              <a:spcAft>
                <a:spcPct val="0"/>
              </a:spcAft>
            </a:pPr>
            <a:r>
              <a:rPr lang="zh-CN" altLang="en-US" dirty="0" smtClean="0"/>
              <a:t>通</a:t>
            </a:r>
            <a:r>
              <a:rPr lang="zh-CN" altLang="en-US" dirty="0"/>
              <a:t>常我们只和</a:t>
            </a:r>
            <a:r>
              <a:rPr lang="en-US" altLang="zh-CN" dirty="0"/>
              <a:t>Artist</a:t>
            </a:r>
            <a:r>
              <a:rPr lang="zh-CN" altLang="en-US" dirty="0"/>
              <a:t>打交道，而不需要关心底层的绘制细节。</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lvl="0" defTabSz="914400" eaLnBrk="0" fontAlgn="base" hangingPunct="0">
              <a:spcBef>
                <a:spcPct val="0"/>
              </a:spcBef>
              <a:spcAft>
                <a:spcPct val="0"/>
              </a:spcAft>
            </a:pPr>
            <a:r>
              <a:rPr lang="zh-CN" altLang="en-US" dirty="0"/>
              <a:t>﻿</a:t>
            </a:r>
            <a:r>
              <a:rPr lang="en-US" altLang="zh-CN" dirty="0"/>
              <a:t>Artists</a:t>
            </a:r>
            <a:r>
              <a:rPr lang="zh-CN" altLang="en-US" dirty="0"/>
              <a:t>分为</a:t>
            </a:r>
            <a:r>
              <a:rPr lang="zh-CN" altLang="en-US" b="1" u="sng" dirty="0"/>
              <a:t>简单类型</a:t>
            </a:r>
            <a:r>
              <a:rPr lang="zh-CN" altLang="en-US" dirty="0"/>
              <a:t>和</a:t>
            </a:r>
            <a:r>
              <a:rPr lang="zh-CN" altLang="en-US" b="1" u="sng" dirty="0"/>
              <a:t>容器类型</a:t>
            </a:r>
            <a:r>
              <a:rPr lang="zh-CN" altLang="en-US" dirty="0"/>
              <a:t>两种</a:t>
            </a:r>
            <a:r>
              <a:rPr lang="zh-CN" altLang="en-US" dirty="0" smtClean="0"/>
              <a:t>。</a:t>
            </a:r>
            <a:endParaRPr lang="en-US" altLang="zh-CN" dirty="0" smtClean="0"/>
          </a:p>
          <a:p>
            <a:pPr marL="285750" lvl="0" indent="-285750" defTabSz="914400" eaLnBrk="0" fontAlgn="base" hangingPunct="0">
              <a:spcBef>
                <a:spcPct val="0"/>
              </a:spcBef>
              <a:spcAft>
                <a:spcPct val="0"/>
              </a:spcAft>
              <a:buFont typeface="Arial" panose="020B0604020202020204" pitchFamily="34" charset="0"/>
              <a:buChar char="•"/>
            </a:pPr>
            <a:r>
              <a:rPr lang="zh-CN" altLang="en-US" sz="1400" dirty="0" smtClean="0"/>
              <a:t>简</a:t>
            </a:r>
            <a:r>
              <a:rPr lang="zh-CN" altLang="en-US" sz="1400" dirty="0"/>
              <a:t>单类型的</a:t>
            </a:r>
            <a:r>
              <a:rPr lang="en-US" altLang="zh-CN" sz="1400" dirty="0"/>
              <a:t>Artists</a:t>
            </a:r>
            <a:r>
              <a:rPr lang="zh-CN" altLang="en-US" sz="1400" dirty="0"/>
              <a:t>为标准的绘图元件，例如</a:t>
            </a:r>
            <a:r>
              <a:rPr lang="en-US" altLang="zh-CN" sz="1400" dirty="0"/>
              <a:t>Line2D</a:t>
            </a:r>
            <a:r>
              <a:rPr lang="zh-CN" altLang="en-US" sz="1400" dirty="0"/>
              <a:t>、 </a:t>
            </a:r>
            <a:r>
              <a:rPr lang="en-US" altLang="zh-CN" sz="1400" dirty="0"/>
              <a:t>Rectangle</a:t>
            </a:r>
            <a:r>
              <a:rPr lang="zh-CN" altLang="en-US" sz="1400" dirty="0"/>
              <a:t>、 </a:t>
            </a:r>
            <a:r>
              <a:rPr lang="en-US" altLang="zh-CN" sz="1400" dirty="0"/>
              <a:t>Text</a:t>
            </a:r>
            <a:r>
              <a:rPr lang="zh-CN" altLang="en-US" sz="1400" dirty="0"/>
              <a:t>、</a:t>
            </a:r>
            <a:r>
              <a:rPr lang="en-US" altLang="zh-CN" sz="1400" dirty="0" err="1"/>
              <a:t>AxesImage</a:t>
            </a:r>
            <a:r>
              <a:rPr lang="en-US" altLang="zh-CN" sz="1400" dirty="0"/>
              <a:t> </a:t>
            </a:r>
            <a:r>
              <a:rPr lang="zh-CN" altLang="en-US" sz="1400" dirty="0" smtClean="0"/>
              <a:t>等。</a:t>
            </a:r>
            <a:endParaRPr lang="en-US" altLang="zh-CN" sz="1400" dirty="0" smtClean="0"/>
          </a:p>
          <a:p>
            <a:pPr marL="285750" lvl="0" indent="-285750" defTabSz="914400" eaLnBrk="0" fontAlgn="base" hangingPunct="0">
              <a:spcBef>
                <a:spcPct val="0"/>
              </a:spcBef>
              <a:spcAft>
                <a:spcPct val="0"/>
              </a:spcAft>
              <a:buFont typeface="Arial" panose="020B0604020202020204" pitchFamily="34" charset="0"/>
              <a:buChar char="•"/>
            </a:pPr>
            <a:r>
              <a:rPr lang="zh-CN" altLang="en-US" sz="1400" dirty="0" smtClean="0"/>
              <a:t>容</a:t>
            </a:r>
            <a:r>
              <a:rPr lang="zh-CN" altLang="en-US" sz="1400" dirty="0"/>
              <a:t>器类型则可以包含许多简单类型的</a:t>
            </a:r>
            <a:r>
              <a:rPr lang="en-US" altLang="zh-CN" sz="1400" dirty="0"/>
              <a:t>Artists</a:t>
            </a:r>
            <a:r>
              <a:rPr lang="zh-CN" altLang="en-US" sz="1400" dirty="0"/>
              <a:t>，使它们组织成一个整体，例如</a:t>
            </a:r>
            <a:r>
              <a:rPr lang="en-US" altLang="zh-CN" sz="1400" dirty="0"/>
              <a:t>Axis</a:t>
            </a:r>
            <a:r>
              <a:rPr lang="zh-CN" altLang="en-US" sz="1400" dirty="0"/>
              <a:t>、 </a:t>
            </a:r>
            <a:r>
              <a:rPr lang="en-US" altLang="zh-CN" sz="1400" dirty="0" smtClean="0"/>
              <a:t>Axes</a:t>
            </a:r>
            <a:r>
              <a:rPr lang="zh-CN" altLang="en-US" sz="1400" dirty="0"/>
              <a:t>、</a:t>
            </a:r>
            <a:r>
              <a:rPr lang="en-US" altLang="zh-CN" sz="1400" dirty="0"/>
              <a:t>Figure</a:t>
            </a:r>
            <a:r>
              <a:rPr lang="zh-CN" altLang="en-US" sz="1400" dirty="0"/>
              <a:t>等</a:t>
            </a:r>
            <a:r>
              <a:rPr lang="zh-CN" altLang="en-US" sz="1400" dirty="0" smtClean="0"/>
              <a:t>。</a:t>
            </a:r>
            <a:endParaRPr lang="en-US" altLang="zh-CN" sz="1400" dirty="0" smtClean="0"/>
          </a:p>
          <a:p>
            <a:r>
              <a:rPr lang="zh-CN" altLang="en-US" sz="1400" dirty="0"/>
              <a:t>﻿</a:t>
            </a:r>
            <a:r>
              <a:rPr lang="zh-CN" altLang="en-US" dirty="0"/>
              <a:t>直接使用</a:t>
            </a:r>
            <a:r>
              <a:rPr lang="en-US" altLang="zh-CN" dirty="0"/>
              <a:t>Artists</a:t>
            </a:r>
            <a:r>
              <a:rPr lang="zh-CN" altLang="en-US" dirty="0"/>
              <a:t>创建图表的标准流程如下：</a:t>
            </a:r>
          </a:p>
          <a:p>
            <a:pPr marL="285750" indent="-285750">
              <a:buFont typeface="Arial" panose="020B0604020202020204" pitchFamily="34" charset="0"/>
              <a:buChar char="•"/>
            </a:pPr>
            <a:r>
              <a:rPr lang="zh-CN" altLang="en-US" sz="1400" dirty="0"/>
              <a:t>创建</a:t>
            </a:r>
            <a:r>
              <a:rPr lang="en-US" altLang="zh-CN" sz="1400" dirty="0"/>
              <a:t>Figure</a:t>
            </a:r>
            <a:r>
              <a:rPr lang="zh-CN" altLang="en-US" sz="1400" dirty="0"/>
              <a:t>对象</a:t>
            </a:r>
          </a:p>
          <a:p>
            <a:pPr marL="285750" indent="-285750">
              <a:buFont typeface="Arial" panose="020B0604020202020204" pitchFamily="34" charset="0"/>
              <a:buChar char="•"/>
            </a:pPr>
            <a:r>
              <a:rPr lang="zh-CN" altLang="en-US" sz="1400" dirty="0"/>
              <a:t>用</a:t>
            </a:r>
            <a:r>
              <a:rPr lang="en-US" altLang="zh-CN" sz="1400" dirty="0"/>
              <a:t>Figure</a:t>
            </a:r>
            <a:r>
              <a:rPr lang="zh-CN" altLang="en-US" sz="1400" dirty="0"/>
              <a:t>对象创建一个或者多个</a:t>
            </a:r>
            <a:r>
              <a:rPr lang="en-US" altLang="zh-CN" sz="1400" dirty="0"/>
              <a:t>Axes</a:t>
            </a:r>
            <a:r>
              <a:rPr lang="zh-CN" altLang="en-US" sz="1400" dirty="0"/>
              <a:t>或者</a:t>
            </a:r>
            <a:r>
              <a:rPr lang="en-US" altLang="zh-CN" sz="1400" dirty="0"/>
              <a:t>Subplot</a:t>
            </a:r>
            <a:r>
              <a:rPr lang="zh-CN" altLang="en-US" sz="1400" dirty="0"/>
              <a:t>对象</a:t>
            </a:r>
          </a:p>
          <a:p>
            <a:pPr marL="285750" indent="-285750">
              <a:buFont typeface="Arial" panose="020B0604020202020204" pitchFamily="34" charset="0"/>
              <a:buChar char="•"/>
            </a:pPr>
            <a:r>
              <a:rPr lang="zh-CN" altLang="en-US" sz="1400" dirty="0"/>
              <a:t>调用</a:t>
            </a:r>
            <a:r>
              <a:rPr lang="en-US" altLang="zh-CN" sz="1400" dirty="0" err="1"/>
              <a:t>Axies</a:t>
            </a:r>
            <a:r>
              <a:rPr lang="zh-CN" altLang="en-US" sz="1400" dirty="0"/>
              <a:t>等对象的方法创建各种</a:t>
            </a:r>
            <a:r>
              <a:rPr lang="zh-CN" altLang="en-US" sz="1400" b="1" u="sng" dirty="0"/>
              <a:t>简单类型</a:t>
            </a:r>
            <a:r>
              <a:rPr lang="zh-CN" altLang="en-US" sz="1400" dirty="0"/>
              <a:t>的</a:t>
            </a:r>
            <a:r>
              <a:rPr lang="en-US" altLang="zh-CN" sz="1400" dirty="0" smtClean="0"/>
              <a:t>Artists</a:t>
            </a:r>
          </a:p>
          <a:p>
            <a:r>
              <a:rPr lang="zh-CN" altLang="en-US" dirty="0"/>
              <a:t>﻿在构成图表的各种</a:t>
            </a:r>
            <a:r>
              <a:rPr lang="en-US" dirty="0"/>
              <a:t>Artist</a:t>
            </a:r>
            <a:r>
              <a:rPr lang="zh-CN" altLang="en-US" dirty="0"/>
              <a:t>对象中，最上层的</a:t>
            </a:r>
            <a:r>
              <a:rPr lang="en-US" dirty="0"/>
              <a:t>Artist</a:t>
            </a:r>
            <a:r>
              <a:rPr lang="zh-CN" altLang="en-US" dirty="0"/>
              <a:t>对象是</a:t>
            </a:r>
            <a:r>
              <a:rPr lang="en-US" dirty="0"/>
              <a:t>Figure。</a:t>
            </a:r>
            <a:r>
              <a:rPr lang="zh-CN" altLang="en-US" dirty="0"/>
              <a:t>我们可以调用</a:t>
            </a:r>
            <a:r>
              <a:rPr lang="en-US" dirty="0" err="1"/>
              <a:t>add_subplot</a:t>
            </a:r>
            <a:r>
              <a:rPr lang="en-US" dirty="0"/>
              <a:t>()</a:t>
            </a:r>
            <a:r>
              <a:rPr lang="zh-CN" altLang="en-US" dirty="0"/>
              <a:t>与</a:t>
            </a:r>
            <a:r>
              <a:rPr lang="en-US" dirty="0" err="1"/>
              <a:t>add_axes</a:t>
            </a:r>
            <a:r>
              <a:rPr lang="en-US" dirty="0"/>
              <a:t>(）</a:t>
            </a:r>
            <a:r>
              <a:rPr lang="zh-CN" altLang="en-US" dirty="0"/>
              <a:t>方法向图表中添加子图，它们分加到</a:t>
            </a:r>
            <a:r>
              <a:rPr lang="en-US" dirty="0"/>
              <a:t>figure</a:t>
            </a:r>
            <a:r>
              <a:rPr lang="zh-CN" altLang="en-US" dirty="0"/>
              <a:t>的</a:t>
            </a:r>
            <a:r>
              <a:rPr lang="en-US" dirty="0"/>
              <a:t>axes</a:t>
            </a:r>
            <a:r>
              <a:rPr lang="zh-CN" altLang="en-US" dirty="0"/>
              <a:t>的属性列表中</a:t>
            </a:r>
            <a:r>
              <a:rPr lang="zh-CN" altLang="en-US" dirty="0" smtClean="0"/>
              <a:t>。</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491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81307"/>
            <a:ext cx="7543800" cy="537669"/>
          </a:xfrm>
        </p:spPr>
        <p:txBody>
          <a:bodyPr>
            <a:normAutofit fontScale="90000"/>
          </a:bodyPr>
          <a:lstStyle/>
          <a:p>
            <a:r>
              <a:rPr lang="en-US" dirty="0" err="1" smtClean="0"/>
              <a:t>Matplotlib</a:t>
            </a:r>
            <a:endParaRPr lang="en-US" dirty="0"/>
          </a:p>
        </p:txBody>
      </p:sp>
      <p:sp>
        <p:nvSpPr>
          <p:cNvPr id="3" name="Content Placeholder 2"/>
          <p:cNvSpPr>
            <a:spLocks noGrp="1"/>
          </p:cNvSpPr>
          <p:nvPr>
            <p:ph idx="1"/>
          </p:nvPr>
        </p:nvSpPr>
        <p:spPr>
          <a:xfrm>
            <a:off x="98469" y="787791"/>
            <a:ext cx="5338694" cy="4241409"/>
          </a:xfrm>
        </p:spPr>
        <p:txBody>
          <a:bodyPr>
            <a:normAutofit fontScale="77500" lnSpcReduction="20000"/>
          </a:bodyPr>
          <a:lstStyle/>
          <a:p>
            <a:pPr marL="0" indent="0">
              <a:buNone/>
            </a:pPr>
            <a:r>
              <a:rPr lang="en-US" altLang="zh-CN" b="1" dirty="0" smtClean="0"/>
              <a:t>axes </a:t>
            </a:r>
            <a:r>
              <a:rPr lang="zh-CN" altLang="en-US" b="1" dirty="0"/>
              <a:t>容器</a:t>
            </a:r>
          </a:p>
          <a:p>
            <a:r>
              <a:rPr lang="zh-CN" altLang="en-US" dirty="0"/>
              <a:t>它是整个</a:t>
            </a:r>
            <a:r>
              <a:rPr lang="en-US" altLang="zh-CN" dirty="0" err="1"/>
              <a:t>matplotlib</a:t>
            </a:r>
            <a:r>
              <a:rPr lang="zh-CN" altLang="en-US" dirty="0"/>
              <a:t>的核心，它包含了组成图表的众多的</a:t>
            </a:r>
            <a:r>
              <a:rPr lang="en-US" altLang="zh-CN" dirty="0"/>
              <a:t>artist</a:t>
            </a:r>
            <a:r>
              <a:rPr lang="zh-CN" altLang="en-US" dirty="0"/>
              <a:t>对象。并且有很多方法。我们常用的</a:t>
            </a:r>
            <a:r>
              <a:rPr lang="en-US" altLang="zh-CN" dirty="0"/>
              <a:t>Line2D</a:t>
            </a:r>
            <a:r>
              <a:rPr lang="zh-CN" altLang="en-US" dirty="0"/>
              <a:t>啦，</a:t>
            </a:r>
            <a:r>
              <a:rPr lang="en-US" altLang="zh-CN" dirty="0" err="1"/>
              <a:t>Xaxis</a:t>
            </a:r>
            <a:r>
              <a:rPr lang="zh-CN" altLang="en-US" dirty="0"/>
              <a:t>，</a:t>
            </a:r>
            <a:r>
              <a:rPr lang="en-US" altLang="zh-CN" dirty="0" err="1"/>
              <a:t>YAxis</a:t>
            </a:r>
            <a:r>
              <a:rPr lang="zh-CN" altLang="en-US" dirty="0"/>
              <a:t>等都是它的属性哦；可以通过这个对象的属性来设置坐标轴的</a:t>
            </a:r>
            <a:r>
              <a:rPr lang="en-US" altLang="zh-CN" dirty="0"/>
              <a:t>label</a:t>
            </a:r>
            <a:r>
              <a:rPr lang="zh-CN" altLang="en-US" dirty="0"/>
              <a:t>啦，范围啦等之类的。干脆直接用</a:t>
            </a:r>
            <a:r>
              <a:rPr lang="en-US" altLang="zh-CN" dirty="0" err="1"/>
              <a:t>plt.getp</a:t>
            </a:r>
            <a:r>
              <a:rPr lang="en-US" altLang="zh-CN" dirty="0"/>
              <a:t>()</a:t>
            </a:r>
            <a:r>
              <a:rPr lang="zh-CN" altLang="en-US" dirty="0"/>
              <a:t>查看它的属性，然后通过</a:t>
            </a:r>
            <a:r>
              <a:rPr lang="en-US" altLang="zh-CN" dirty="0"/>
              <a:t>set_</a:t>
            </a:r>
            <a:r>
              <a:rPr lang="zh-CN" altLang="en-US" dirty="0"/>
              <a:t>属性名（）函数来设置就好啦。</a:t>
            </a:r>
          </a:p>
          <a:p>
            <a:pPr marL="0" indent="0">
              <a:buNone/>
            </a:pPr>
            <a:r>
              <a:rPr lang="en-US" altLang="zh-CN" b="1" dirty="0"/>
              <a:t>axis </a:t>
            </a:r>
            <a:r>
              <a:rPr lang="zh-CN" altLang="en-US" b="1" dirty="0"/>
              <a:t>容器</a:t>
            </a:r>
          </a:p>
          <a:p>
            <a:r>
              <a:rPr lang="en-US" altLang="zh-CN" dirty="0"/>
              <a:t>axis</a:t>
            </a:r>
            <a:r>
              <a:rPr lang="zh-CN" altLang="en-US" dirty="0"/>
              <a:t>容器包括了坐标轴上的刻度线、刻度标签等、坐标网络等内容</a:t>
            </a:r>
            <a:r>
              <a:rPr lang="zh-CN" altLang="en-US" dirty="0" smtClean="0"/>
              <a:t>。</a:t>
            </a:r>
            <a:endParaRPr lang="en-US" altLang="zh-CN" dirty="0" smtClean="0"/>
          </a:p>
          <a:p>
            <a:pPr marL="0" indent="0">
              <a:buNone/>
            </a:pPr>
            <a:r>
              <a:rPr lang="zh-CN" altLang="en-US" b="1" dirty="0" smtClean="0"/>
              <a:t>常</a:t>
            </a:r>
            <a:r>
              <a:rPr lang="zh-CN" altLang="en-US" b="1" dirty="0"/>
              <a:t>用函数</a:t>
            </a:r>
          </a:p>
          <a:p>
            <a:pPr marL="0" indent="0">
              <a:buNone/>
            </a:pPr>
            <a:r>
              <a:rPr lang="en-US" altLang="zh-CN" b="1" dirty="0"/>
              <a:t>plot()</a:t>
            </a:r>
          </a:p>
          <a:p>
            <a:pPr marL="0" indent="0">
              <a:buNone/>
            </a:pPr>
            <a:r>
              <a:rPr lang="zh-CN" altLang="en-US" dirty="0"/>
              <a:t>可以画出很简单线图</a:t>
            </a:r>
          </a:p>
          <a:p>
            <a:pPr marL="0" indent="0">
              <a:buNone/>
            </a:pPr>
            <a:r>
              <a:rPr lang="en-US" dirty="0"/>
              <a:t>﻿</a:t>
            </a:r>
            <a:r>
              <a:rPr lang="en-US" b="1" dirty="0"/>
              <a:t>subplot()</a:t>
            </a:r>
          </a:p>
          <a:p>
            <a:pPr marL="0" indent="0">
              <a:buNone/>
            </a:pPr>
            <a:r>
              <a:rPr lang="zh-CN" altLang="en-US" dirty="0"/>
              <a:t>利用</a:t>
            </a:r>
            <a:r>
              <a:rPr lang="en-US" dirty="0"/>
              <a:t>subplot()</a:t>
            </a:r>
            <a:r>
              <a:rPr lang="zh-CN" altLang="en-US" dirty="0"/>
              <a:t>函数可以返回一个</a:t>
            </a:r>
            <a:r>
              <a:rPr lang="en-US" dirty="0"/>
              <a:t>axes</a:t>
            </a:r>
            <a:r>
              <a:rPr lang="zh-CN" altLang="en-US" dirty="0"/>
              <a:t>的对象哦，函数为：</a:t>
            </a:r>
            <a:r>
              <a:rPr lang="en-US" dirty="0"/>
              <a:t>subplot(</a:t>
            </a:r>
            <a:r>
              <a:rPr lang="en-US" dirty="0" err="1"/>
              <a:t>numRows</a:t>
            </a:r>
            <a:r>
              <a:rPr lang="en-US" dirty="0"/>
              <a:t>, </a:t>
            </a:r>
            <a:r>
              <a:rPr lang="en-US" dirty="0" err="1"/>
              <a:t>numCols</a:t>
            </a:r>
            <a:r>
              <a:rPr lang="en-US" dirty="0"/>
              <a:t>, </a:t>
            </a:r>
            <a:r>
              <a:rPr lang="en-US" dirty="0" err="1"/>
              <a:t>plotnum</a:t>
            </a:r>
            <a:r>
              <a:rPr lang="en-US" dirty="0" smtClean="0"/>
              <a:t>)</a:t>
            </a:r>
          </a:p>
          <a:p>
            <a:pPr marL="0" indent="0">
              <a:buNone/>
            </a:pPr>
            <a:r>
              <a:rPr lang="en-US" dirty="0" smtClean="0"/>
              <a:t>subplots()</a:t>
            </a:r>
          </a:p>
          <a:p>
            <a:pPr marL="0" indent="0">
              <a:buNone/>
            </a:pPr>
            <a:r>
              <a:rPr lang="en-US" dirty="0"/>
              <a:t>﻿</a:t>
            </a:r>
            <a:r>
              <a:rPr lang="en-US" b="1" dirty="0" err="1"/>
              <a:t>plt.subplots</a:t>
            </a:r>
            <a:r>
              <a:rPr lang="en-US" dirty="0"/>
              <a:t>(</a:t>
            </a:r>
            <a:r>
              <a:rPr lang="en-US" dirty="0" err="1"/>
              <a:t>nrows</a:t>
            </a:r>
            <a:r>
              <a:rPr lang="en-US" dirty="0"/>
              <a:t>=1, </a:t>
            </a:r>
            <a:r>
              <a:rPr lang="en-US" dirty="0" err="1"/>
              <a:t>ncols</a:t>
            </a:r>
            <a:r>
              <a:rPr lang="en-US" dirty="0"/>
              <a:t>=1, </a:t>
            </a:r>
            <a:r>
              <a:rPr lang="en-US" dirty="0" err="1"/>
              <a:t>sharex</a:t>
            </a:r>
            <a:r>
              <a:rPr lang="en-US" dirty="0"/>
              <a:t>=False, </a:t>
            </a:r>
            <a:r>
              <a:rPr lang="en-US" dirty="0" err="1"/>
              <a:t>sharey</a:t>
            </a:r>
            <a:r>
              <a:rPr lang="en-US" dirty="0"/>
              <a:t>=False, squeeze=True, </a:t>
            </a:r>
            <a:r>
              <a:rPr lang="en-US" dirty="0" err="1"/>
              <a:t>subplot_kw</a:t>
            </a:r>
            <a:r>
              <a:rPr lang="en-US" dirty="0"/>
              <a:t>=None, **</a:t>
            </a:r>
            <a:r>
              <a:rPr lang="en-US" dirty="0" err="1"/>
              <a:t>fig_kw</a:t>
            </a:r>
            <a:r>
              <a:rPr lang="en-US" dirty="0" smtClean="0"/>
              <a:t>)</a:t>
            </a:r>
          </a:p>
          <a:p>
            <a:pPr marL="0" indent="0">
              <a:buNone/>
            </a:pPr>
            <a:r>
              <a:rPr lang="zh-CN" altLang="en-US" dirty="0"/>
              <a:t>﻿</a:t>
            </a:r>
            <a:r>
              <a:rPr lang="en-US" altLang="zh-CN" b="1" i="1" dirty="0" err="1"/>
              <a:t>nrows</a:t>
            </a:r>
            <a:r>
              <a:rPr lang="zh-CN" altLang="en-US" dirty="0"/>
              <a:t> </a:t>
            </a:r>
            <a:r>
              <a:rPr lang="en-US" altLang="zh-CN" dirty="0"/>
              <a:t>: </a:t>
            </a:r>
            <a:r>
              <a:rPr lang="en-US" altLang="zh-CN" dirty="0" err="1"/>
              <a:t>int</a:t>
            </a:r>
            <a:r>
              <a:rPr lang="en-US" altLang="zh-CN" dirty="0"/>
              <a:t> ,</a:t>
            </a:r>
            <a:r>
              <a:rPr lang="zh-CN" altLang="en-US" dirty="0"/>
              <a:t>指创建的</a:t>
            </a:r>
            <a:r>
              <a:rPr lang="en-US" altLang="zh-CN" dirty="0" smtClean="0"/>
              <a:t>subplots</a:t>
            </a:r>
            <a:r>
              <a:rPr lang="zh-CN" altLang="en-US" dirty="0"/>
              <a:t>的行数</a:t>
            </a:r>
            <a:r>
              <a:rPr lang="en-US" altLang="zh-CN" dirty="0"/>
              <a:t>,</a:t>
            </a:r>
            <a:r>
              <a:rPr lang="zh-CN" altLang="en-US" dirty="0"/>
              <a:t>默认为</a:t>
            </a:r>
            <a:r>
              <a:rPr lang="en-US" altLang="zh-CN" dirty="0"/>
              <a:t>1. </a:t>
            </a:r>
            <a:br>
              <a:rPr lang="en-US" altLang="zh-CN" dirty="0"/>
            </a:br>
            <a:r>
              <a:rPr lang="en-US" altLang="zh-CN" b="1" i="1" dirty="0" err="1"/>
              <a:t>ncols</a:t>
            </a:r>
            <a:r>
              <a:rPr lang="zh-CN" altLang="en-US" b="1" dirty="0"/>
              <a:t> </a:t>
            </a:r>
            <a:r>
              <a:rPr lang="en-US" altLang="zh-CN" dirty="0"/>
              <a:t>: </a:t>
            </a:r>
            <a:r>
              <a:rPr lang="en-US" altLang="zh-CN" dirty="0" err="1"/>
              <a:t>int</a:t>
            </a:r>
            <a:r>
              <a:rPr lang="en-US" altLang="zh-CN" dirty="0"/>
              <a:t> ,</a:t>
            </a:r>
            <a:r>
              <a:rPr lang="zh-CN" altLang="en-US" dirty="0"/>
              <a:t>指创建的</a:t>
            </a:r>
            <a:r>
              <a:rPr lang="en-US" altLang="zh-CN" dirty="0" smtClean="0"/>
              <a:t>subplots</a:t>
            </a:r>
            <a:r>
              <a:rPr lang="zh-CN" altLang="en-US" dirty="0"/>
              <a:t>的列数</a:t>
            </a:r>
            <a:r>
              <a:rPr lang="en-US" altLang="zh-CN" dirty="0"/>
              <a:t>,</a:t>
            </a:r>
            <a:r>
              <a:rPr lang="zh-CN" altLang="en-US" dirty="0"/>
              <a:t>默认为</a:t>
            </a:r>
            <a:r>
              <a:rPr lang="en-US" altLang="zh-CN" dirty="0"/>
              <a:t>1. </a:t>
            </a:r>
            <a:br>
              <a:rPr lang="en-US" altLang="zh-CN" dirty="0"/>
            </a:br>
            <a:r>
              <a:rPr lang="en-US" altLang="zh-CN" b="1" i="1" dirty="0" err="1"/>
              <a:t>sharex</a:t>
            </a:r>
            <a:r>
              <a:rPr lang="zh-CN" altLang="en-US" dirty="0"/>
              <a:t> </a:t>
            </a:r>
            <a:r>
              <a:rPr lang="en-US" altLang="zh-CN" dirty="0"/>
              <a:t>: </a:t>
            </a:r>
            <a:r>
              <a:rPr lang="zh-CN" altLang="en-US" dirty="0"/>
              <a:t>为一个</a:t>
            </a:r>
            <a:r>
              <a:rPr lang="en-US" altLang="zh-CN" dirty="0"/>
              <a:t>string</a:t>
            </a:r>
            <a:r>
              <a:rPr lang="zh-CN" altLang="en-US" dirty="0"/>
              <a:t>或</a:t>
            </a:r>
            <a:r>
              <a:rPr lang="en-US" altLang="zh-CN" dirty="0"/>
              <a:t>bool</a:t>
            </a:r>
            <a:r>
              <a:rPr lang="zh-CN" altLang="en-US" dirty="0"/>
              <a:t>类型</a:t>
            </a:r>
            <a:r>
              <a:rPr lang="en-US" altLang="zh-CN" dirty="0"/>
              <a:t>; </a:t>
            </a:r>
            <a:r>
              <a:rPr lang="zh-CN" altLang="en-US" dirty="0"/>
              <a:t>当为</a:t>
            </a:r>
            <a:r>
              <a:rPr lang="en-US" altLang="zh-CN" dirty="0"/>
              <a:t>Ture</a:t>
            </a:r>
            <a:r>
              <a:rPr lang="zh-CN" altLang="en-US" dirty="0"/>
              <a:t>时</a:t>
            </a:r>
            <a:r>
              <a:rPr lang="en-US" altLang="zh-CN" dirty="0"/>
              <a:t>,</a:t>
            </a:r>
            <a:r>
              <a:rPr lang="zh-CN" altLang="en-US" dirty="0"/>
              <a:t>所有的</a:t>
            </a:r>
            <a:r>
              <a:rPr lang="en-US" altLang="zh-CN" dirty="0" err="1"/>
              <a:t>subpots</a:t>
            </a:r>
            <a:r>
              <a:rPr lang="zh-CN" altLang="en-US" dirty="0"/>
              <a:t>将要共享</a:t>
            </a:r>
            <a:r>
              <a:rPr lang="en-US" altLang="zh-CN" dirty="0"/>
              <a:t>x</a:t>
            </a:r>
            <a:r>
              <a:rPr lang="zh-CN" altLang="en-US" dirty="0"/>
              <a:t>轴</a:t>
            </a:r>
            <a:r>
              <a:rPr lang="en-US" altLang="zh-CN" dirty="0"/>
              <a:t>,</a:t>
            </a:r>
            <a:r>
              <a:rPr lang="zh-CN" altLang="en-US" dirty="0"/>
              <a:t>如果它们是上下的关系的话</a:t>
            </a:r>
            <a:r>
              <a:rPr lang="en-US" altLang="zh-CN" dirty="0"/>
              <a:t>,</a:t>
            </a:r>
            <a:r>
              <a:rPr lang="zh-CN" altLang="en-US" dirty="0"/>
              <a:t>上面的图的刻度</a:t>
            </a:r>
            <a:r>
              <a:rPr lang="en-US" altLang="zh-CN" dirty="0"/>
              <a:t>label</a:t>
            </a:r>
            <a:r>
              <a:rPr lang="zh-CN" altLang="en-US" dirty="0"/>
              <a:t>就没有</a:t>
            </a:r>
            <a:r>
              <a:rPr lang="en-US" altLang="zh-CN" dirty="0"/>
              <a:t>,</a:t>
            </a:r>
            <a:r>
              <a:rPr lang="zh-CN" altLang="en-US" dirty="0"/>
              <a:t>只有下面那个图的</a:t>
            </a:r>
            <a:r>
              <a:rPr lang="en-US" altLang="zh-CN" dirty="0"/>
              <a:t>.</a:t>
            </a:r>
            <a:endParaRPr lang="en-US" dirty="0" smtClean="0"/>
          </a:p>
          <a:p>
            <a:pPr marL="0" indent="0">
              <a:buNone/>
            </a:pPr>
            <a:endParaRPr lang="en-US" dirty="0"/>
          </a:p>
          <a:p>
            <a:endParaRPr lang="zh-CN" altLang="en-US"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64</a:t>
            </a:fld>
            <a:endParaRPr lang="en-US" dirty="0"/>
          </a:p>
        </p:txBody>
      </p:sp>
      <p:sp>
        <p:nvSpPr>
          <p:cNvPr id="5" name="Rectangle 1"/>
          <p:cNvSpPr>
            <a:spLocks noChangeArrowheads="1"/>
          </p:cNvSpPr>
          <p:nvPr/>
        </p:nvSpPr>
        <p:spPr bwMode="auto">
          <a:xfrm>
            <a:off x="6161649" y="275139"/>
            <a:ext cx="275023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panose="020B0604020202020204" pitchFamily="34" charset="0"/>
              </a:rPr>
              <a:t>基本用法</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plt.subplot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(2, 2, 4)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(x2, y2, 'r.-')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plt.xlabel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('time (s)')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plt.ylabel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('Undamped')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plt.show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600" dirty="0">
              <a:latin typeface="Arial" panose="020B0604020202020204" pitchFamily="34" charset="0"/>
            </a:endParaRPr>
          </a:p>
        </p:txBody>
      </p:sp>
      <p:sp>
        <p:nvSpPr>
          <p:cNvPr id="6" name="Rectangle 2"/>
          <p:cNvSpPr>
            <a:spLocks noChangeArrowheads="1"/>
          </p:cNvSpPr>
          <p:nvPr/>
        </p:nvSpPr>
        <p:spPr bwMode="auto">
          <a:xfrm>
            <a:off x="6161650" y="1328355"/>
            <a:ext cx="2855742"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subplots()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返回值</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matplotlib.pyplot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numpy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np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x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np.range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(0,30,1)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y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np.sin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接收返回的两个对象</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f,(ax1, ax2)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plt.subplots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(1, 2,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sharey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=True)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两个对象分别画图</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ax1.plot(x, 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ax1.set_title('Sharing Y axis')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ax2.scatter(x, 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plt.show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600" dirty="0">
              <a:latin typeface="Arial" panose="020B0604020202020204" pitchFamily="34" charset="0"/>
            </a:endParaRPr>
          </a:p>
        </p:txBody>
      </p:sp>
      <p:sp>
        <p:nvSpPr>
          <p:cNvPr id="8" name="Rectangle 4"/>
          <p:cNvSpPr>
            <a:spLocks noChangeArrowheads="1"/>
          </p:cNvSpPr>
          <p:nvPr/>
        </p:nvSpPr>
        <p:spPr bwMode="auto">
          <a:xfrm>
            <a:off x="5521569" y="3639118"/>
            <a:ext cx="3495823" cy="135421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242729"/>
                </a:solidFill>
                <a:effectLst/>
                <a:latin typeface="Consolas" panose="020B0609020204030204" pitchFamily="49" charset="0"/>
              </a:rPr>
              <a:t>plt.subplots</a:t>
            </a:r>
            <a:r>
              <a:rPr kumimoji="0" lang="en-US" altLang="en-US" sz="900" b="0" i="0" u="none" strike="noStrike" cap="none" normalizeH="0" baseline="0" dirty="0" smtClean="0">
                <a:ln>
                  <a:noFill/>
                </a:ln>
                <a:solidFill>
                  <a:srgbClr val="242729"/>
                </a:solidFill>
                <a:effectLst/>
                <a:latin typeface="Consolas" panose="020B0609020204030204" pitchFamily="49" charset="0"/>
              </a:rPr>
              <a:t>()</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a function that returns a tuple containing a figure and axes object(s). Thus when using </a:t>
            </a:r>
            <a:r>
              <a:rPr kumimoji="0" lang="en-US" altLang="en-US" sz="900" b="0" i="0" u="none" strike="noStrike" cap="none" normalizeH="0" baseline="0" dirty="0" smtClean="0">
                <a:ln>
                  <a:noFill/>
                </a:ln>
                <a:solidFill>
                  <a:srgbClr val="242729"/>
                </a:solidFill>
                <a:effectLst/>
                <a:latin typeface="Consolas" panose="020B0609020204030204" pitchFamily="49" charset="0"/>
              </a:rPr>
              <a:t>fig, ax = </a:t>
            </a:r>
            <a:r>
              <a:rPr kumimoji="0" lang="en-US" altLang="en-US" sz="900" b="0" i="0" u="none" strike="noStrike" cap="none" normalizeH="0" baseline="0" dirty="0" err="1" smtClean="0">
                <a:ln>
                  <a:noFill/>
                </a:ln>
                <a:solidFill>
                  <a:srgbClr val="242729"/>
                </a:solidFill>
                <a:effectLst/>
                <a:latin typeface="Consolas" panose="020B0609020204030204" pitchFamily="49" charset="0"/>
              </a:rPr>
              <a:t>plt.subplots</a:t>
            </a:r>
            <a:r>
              <a:rPr kumimoji="0" lang="en-US" altLang="en-US" sz="900" b="0" i="0" u="none" strike="noStrike" cap="none" normalizeH="0" baseline="0" dirty="0" smtClean="0">
                <a:ln>
                  <a:noFill/>
                </a:ln>
                <a:solidFill>
                  <a:srgbClr val="242729"/>
                </a:solidFill>
                <a:effectLst/>
                <a:latin typeface="Consolas" panose="020B0609020204030204" pitchFamily="49" charset="0"/>
              </a:rPr>
              <a:t>()</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you unpack this tuple into the variables </a:t>
            </a:r>
            <a:r>
              <a:rPr kumimoji="0" lang="en-US" altLang="en-US" sz="900" b="0" i="0" u="none" strike="noStrike" cap="none" normalizeH="0" baseline="0" dirty="0" smtClean="0">
                <a:ln>
                  <a:noFill/>
                </a:ln>
                <a:solidFill>
                  <a:srgbClr val="242729"/>
                </a:solidFill>
                <a:effectLst/>
                <a:latin typeface="Consolas" panose="020B0609020204030204" pitchFamily="49" charset="0"/>
              </a:rPr>
              <a:t>fig</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a:t>
            </a:r>
            <a:r>
              <a:rPr kumimoji="0" lang="en-US" altLang="en-US" sz="900" b="0" i="0" u="none" strike="noStrike" cap="none" normalizeH="0" baseline="0" dirty="0" smtClean="0">
                <a:ln>
                  <a:noFill/>
                </a:ln>
                <a:solidFill>
                  <a:srgbClr val="242729"/>
                </a:solidFill>
                <a:effectLst/>
                <a:latin typeface="Consolas" panose="020B0609020204030204" pitchFamily="49" charset="0"/>
              </a:rPr>
              <a:t>ax</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Having </a:t>
            </a:r>
            <a:r>
              <a:rPr kumimoji="0" lang="en-US" altLang="en-US" sz="900" b="0" i="0" u="none" strike="noStrike" cap="none" normalizeH="0" baseline="0" dirty="0" smtClean="0">
                <a:ln>
                  <a:noFill/>
                </a:ln>
                <a:solidFill>
                  <a:srgbClr val="242729"/>
                </a:solidFill>
                <a:effectLst/>
                <a:latin typeface="Consolas" panose="020B0609020204030204" pitchFamily="49" charset="0"/>
              </a:rPr>
              <a:t>fig</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useful if you want to change figure-level attributes or save the figure as an image file later (e.g. with </a:t>
            </a:r>
            <a:r>
              <a:rPr kumimoji="0" lang="en-US" altLang="en-US" sz="900" b="0" i="0" u="none" strike="noStrike" cap="none" normalizeH="0" baseline="0" dirty="0" err="1" smtClean="0">
                <a:ln>
                  <a:noFill/>
                </a:ln>
                <a:solidFill>
                  <a:srgbClr val="242729"/>
                </a:solidFill>
                <a:effectLst/>
                <a:latin typeface="Consolas" panose="020B0609020204030204" pitchFamily="49" charset="0"/>
              </a:rPr>
              <a:t>fig.savefig</a:t>
            </a:r>
            <a:r>
              <a:rPr kumimoji="0" lang="en-US" altLang="en-US" sz="900" b="0" i="0" u="none" strike="noStrike" cap="none" normalizeH="0" baseline="0" dirty="0" smtClean="0">
                <a:ln>
                  <a:noFill/>
                </a:ln>
                <a:solidFill>
                  <a:srgbClr val="242729"/>
                </a:solidFill>
                <a:effectLst/>
                <a:latin typeface="Consolas" panose="020B0609020204030204" pitchFamily="49" charset="0"/>
              </a:rPr>
              <a:t>('yourfilename.png')</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You certainly don't have to use the returned figure object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095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446229"/>
          </a:xfrm>
        </p:spPr>
        <p:txBody>
          <a:bodyPr>
            <a:normAutofit fontScale="90000"/>
          </a:bodyPr>
          <a:lstStyle/>
          <a:p>
            <a:r>
              <a:rPr lang="en-US" dirty="0" err="1" smtClean="0"/>
              <a:t>Matplotlib</a:t>
            </a:r>
            <a:endParaRPr lang="en-US" dirty="0"/>
          </a:p>
        </p:txBody>
      </p:sp>
      <p:sp>
        <p:nvSpPr>
          <p:cNvPr id="3" name="Content Placeholder 2"/>
          <p:cNvSpPr>
            <a:spLocks noGrp="1"/>
          </p:cNvSpPr>
          <p:nvPr>
            <p:ph idx="1"/>
          </p:nvPr>
        </p:nvSpPr>
        <p:spPr>
          <a:xfrm>
            <a:off x="161778" y="1167619"/>
            <a:ext cx="3734973" cy="2117188"/>
          </a:xfrm>
        </p:spPr>
        <p:txBody>
          <a:bodyPr/>
          <a:lstStyle/>
          <a:p>
            <a:r>
              <a:rPr lang="zh-CN" altLang="en-US" dirty="0"/>
              <a:t>﻿</a:t>
            </a:r>
            <a:r>
              <a:rPr lang="en-US" altLang="zh-CN" b="1" dirty="0" err="1"/>
              <a:t>twinx</a:t>
            </a:r>
            <a:r>
              <a:rPr lang="en-US" altLang="zh-CN" b="1" dirty="0"/>
              <a:t>()</a:t>
            </a:r>
            <a:r>
              <a:rPr lang="zh-CN" altLang="en-US" b="1" dirty="0"/>
              <a:t>或</a:t>
            </a:r>
            <a:r>
              <a:rPr lang="en-US" altLang="zh-CN" b="1" dirty="0" err="1"/>
              <a:t>twiny</a:t>
            </a:r>
            <a:r>
              <a:rPr lang="en-US" altLang="zh-CN" b="1" dirty="0"/>
              <a:t>()</a:t>
            </a:r>
          </a:p>
          <a:p>
            <a:r>
              <a:rPr lang="en-US" altLang="zh-CN" b="1" dirty="0" err="1"/>
              <a:t>twinx</a:t>
            </a:r>
            <a:r>
              <a:rPr lang="en-US" altLang="zh-CN" b="1" dirty="0"/>
              <a:t>()</a:t>
            </a:r>
            <a:r>
              <a:rPr lang="zh-CN" altLang="en-US" dirty="0"/>
              <a:t>：在同一图画中，共享</a:t>
            </a:r>
            <a:r>
              <a:rPr lang="en-US" altLang="zh-CN" dirty="0"/>
              <a:t>x</a:t>
            </a:r>
            <a:r>
              <a:rPr lang="zh-CN" altLang="en-US" dirty="0"/>
              <a:t>轴，但是拥有各自不同的</a:t>
            </a:r>
            <a:r>
              <a:rPr lang="en-US" altLang="zh-CN" dirty="0"/>
              <a:t>y</a:t>
            </a:r>
            <a:r>
              <a:rPr lang="zh-CN" altLang="en-US" dirty="0" smtClean="0"/>
              <a:t>轴</a:t>
            </a:r>
            <a:r>
              <a:rPr lang="en-US" altLang="zh-CN" dirty="0" smtClean="0"/>
              <a:t>.</a:t>
            </a:r>
            <a:endParaRPr lang="zh-CN"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65</a:t>
            </a:fld>
            <a:endParaRPr lang="en-US" dirty="0"/>
          </a:p>
        </p:txBody>
      </p:sp>
      <p:sp>
        <p:nvSpPr>
          <p:cNvPr id="5" name="Rectangle 1"/>
          <p:cNvSpPr>
            <a:spLocks noChangeArrowheads="1"/>
          </p:cNvSpPr>
          <p:nvPr/>
        </p:nvSpPr>
        <p:spPr bwMode="auto">
          <a:xfrm>
            <a:off x="6949440" y="663531"/>
            <a:ext cx="2110154" cy="58477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fig, ax = </a:t>
            </a:r>
            <a:r>
              <a:rPr kumimoji="0" lang="en-US" altLang="en-US" sz="900" b="0" i="0" u="none" strike="noStrike" cap="none" normalizeH="0" baseline="0" dirty="0" err="1" smtClean="0">
                <a:ln>
                  <a:noFill/>
                </a:ln>
                <a:solidFill>
                  <a:srgbClr val="303336"/>
                </a:solidFill>
                <a:effectLst/>
                <a:latin typeface="Consolas" panose="020B0609020204030204" pitchFamily="49" charset="0"/>
                <a:ea typeface="inherit"/>
              </a:rPr>
              <a:t>plt.subplots</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is more concise than this:</a:t>
            </a:r>
            <a:endParaRPr kumimoji="0" lang="en-US" altLang="en-US" sz="900" b="0" i="0" u="none" strike="noStrike" cap="none" normalizeH="0" baseline="0" dirty="0" smtClean="0">
              <a:ln>
                <a:noFill/>
              </a:ln>
              <a:solidFill>
                <a:srgbClr val="303336"/>
              </a:solidFill>
              <a:effectLst/>
              <a:latin typeface="Consolas" panose="020B0609020204030204" pitchFamily="49" charset="0"/>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fig = </a:t>
            </a:r>
            <a:r>
              <a:rPr kumimoji="0" lang="en-US" altLang="en-US" sz="900" b="0" i="0" u="none" strike="noStrike" cap="none" normalizeH="0" baseline="0" dirty="0" err="1" smtClean="0">
                <a:ln>
                  <a:noFill/>
                </a:ln>
                <a:solidFill>
                  <a:srgbClr val="303336"/>
                </a:solidFill>
                <a:effectLst/>
                <a:latin typeface="Consolas" panose="020B0609020204030204" pitchFamily="49" charset="0"/>
                <a:ea typeface="inherit"/>
              </a:rPr>
              <a:t>plt.figure</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ax = </a:t>
            </a:r>
            <a:r>
              <a:rPr kumimoji="0" lang="en-US" altLang="en-US" sz="900" b="0" i="0" u="none" strike="noStrike" cap="none" normalizeH="0" baseline="0" dirty="0" err="1" smtClean="0">
                <a:ln>
                  <a:noFill/>
                </a:ln>
                <a:solidFill>
                  <a:srgbClr val="303336"/>
                </a:solidFill>
                <a:effectLst/>
                <a:latin typeface="Consolas" panose="020B0609020204030204" pitchFamily="49" charset="0"/>
                <a:ea typeface="inherit"/>
              </a:rPr>
              <a:t>fig.add_subplot</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t>
            </a:r>
            <a:r>
              <a:rPr kumimoji="0" lang="en-US" altLang="en-US" sz="900" b="0" i="0" u="none" strike="noStrike" cap="none" normalizeH="0" baseline="0" dirty="0" smtClean="0">
                <a:ln>
                  <a:noFill/>
                </a:ln>
                <a:solidFill>
                  <a:srgbClr val="7D2727"/>
                </a:solidFill>
                <a:effectLst/>
                <a:latin typeface="Consolas" panose="020B0609020204030204" pitchFamily="49" charset="0"/>
                <a:ea typeface="inherit"/>
              </a:rPr>
              <a:t>111</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6949439" y="1590425"/>
            <a:ext cx="2110155"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twinx</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共享x轴实例</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matplotlib.pyplot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numpy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np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fig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plt.figure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plt.subplot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(111)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ax2 = ax1.twinx()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ax1.plot(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np.arange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(1,5),'g--')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ax1.set_ylabel('ax1',color = 'r') ax2.plot(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np.arange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(7,10),'b-')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ax2.set_ylabel('ax2',color = 'b')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plt.show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246184" y="3524787"/>
            <a:ext cx="4776629" cy="584775"/>
          </a:xfrm>
          <a:prstGeom prst="rect">
            <a:avLst/>
          </a:prstGeom>
          <a:noFill/>
        </p:spPr>
        <p:txBody>
          <a:bodyPr wrap="none" rtlCol="0">
            <a:spAutoFit/>
          </a:bodyPr>
          <a:lstStyle/>
          <a:p>
            <a:r>
              <a:rPr lang="en-US" dirty="0" err="1" smtClean="0"/>
              <a:t>Numpy</a:t>
            </a:r>
            <a:r>
              <a:rPr lang="en-US" dirty="0" smtClean="0"/>
              <a:t> </a:t>
            </a:r>
            <a:r>
              <a:rPr lang="zh-CN" altLang="en-US" dirty="0" smtClean="0"/>
              <a:t>知识点：</a:t>
            </a:r>
            <a:endParaRPr lang="en-US" dirty="0" smtClean="0"/>
          </a:p>
          <a:p>
            <a:r>
              <a:rPr lang="en-US" sz="1400" dirty="0"/>
              <a:t>http://blog.csdn.net/sinat_32547403/article/details/54017551</a:t>
            </a:r>
          </a:p>
        </p:txBody>
      </p:sp>
      <p:sp>
        <p:nvSpPr>
          <p:cNvPr id="8" name="TextBox 7"/>
          <p:cNvSpPr txBox="1"/>
          <p:nvPr/>
        </p:nvSpPr>
        <p:spPr>
          <a:xfrm>
            <a:off x="246184" y="4410222"/>
            <a:ext cx="3969598" cy="584775"/>
          </a:xfrm>
          <a:prstGeom prst="rect">
            <a:avLst/>
          </a:prstGeom>
          <a:noFill/>
        </p:spPr>
        <p:txBody>
          <a:bodyPr wrap="square" rtlCol="0">
            <a:spAutoFit/>
          </a:bodyPr>
          <a:lstStyle/>
          <a:p>
            <a:r>
              <a:rPr lang="en-US" dirty="0" err="1" smtClean="0"/>
              <a:t>Scikit</a:t>
            </a:r>
            <a:r>
              <a:rPr lang="en-US" dirty="0" smtClean="0"/>
              <a:t>-Learn </a:t>
            </a:r>
            <a:r>
              <a:rPr lang="zh-CN" altLang="en-US" dirty="0" smtClean="0"/>
              <a:t>知识点：</a:t>
            </a:r>
            <a:endParaRPr lang="en-US" dirty="0" smtClean="0"/>
          </a:p>
          <a:p>
            <a:r>
              <a:rPr lang="en-US" sz="1400" dirty="0"/>
              <a:t>http://lib.csdn.net/article/machinelearning/34918</a:t>
            </a:r>
          </a:p>
        </p:txBody>
      </p:sp>
    </p:spTree>
    <p:extLst>
      <p:ext uri="{BB962C8B-B14F-4D97-AF65-F5344CB8AC3E}">
        <p14:creationId xmlns:p14="http://schemas.microsoft.com/office/powerpoint/2010/main" val="108854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63980"/>
          </a:xfrm>
        </p:spPr>
        <p:txBody>
          <a:bodyPr/>
          <a:lstStyle/>
          <a:p>
            <a:r>
              <a:rPr lang="en-US" dirty="0" err="1" smtClean="0"/>
              <a:t>Numpy</a:t>
            </a:r>
            <a:r>
              <a:rPr lang="en-US" dirty="0" smtClean="0"/>
              <a:t> Usage</a:t>
            </a:r>
            <a:endParaRPr lang="en-US" dirty="0"/>
          </a:p>
        </p:txBody>
      </p:sp>
      <p:sp>
        <p:nvSpPr>
          <p:cNvPr id="3" name="Content Placeholder 2"/>
          <p:cNvSpPr>
            <a:spLocks noGrp="1"/>
          </p:cNvSpPr>
          <p:nvPr>
            <p:ph idx="1"/>
          </p:nvPr>
        </p:nvSpPr>
        <p:spPr/>
        <p:txBody>
          <a:bodyPr>
            <a:normAutofit fontScale="92500" lnSpcReduction="20000"/>
          </a:bodyPr>
          <a:lstStyle/>
          <a:p>
            <a:pPr>
              <a:buFont typeface="Arial" panose="020B0604020202020204" pitchFamily="34" charset="0"/>
              <a:buChar char="•"/>
            </a:pPr>
            <a:r>
              <a:rPr lang="en-US" dirty="0"/>
              <a:t>a</a:t>
            </a:r>
            <a:r>
              <a:rPr lang="en-US" dirty="0" smtClean="0"/>
              <a:t> = </a:t>
            </a:r>
            <a:r>
              <a:rPr lang="en-US" dirty="0" err="1" smtClean="0"/>
              <a:t>np.array</a:t>
            </a:r>
            <a:r>
              <a:rPr lang="en-US" dirty="0" smtClean="0"/>
              <a:t>([[1, 2, 3, 4, 5], [6, 7, 8, 9, 10]])</a:t>
            </a:r>
          </a:p>
          <a:p>
            <a:pPr>
              <a:buFont typeface="Arial" panose="020B0604020202020204" pitchFamily="34" charset="0"/>
              <a:buChar char="•"/>
            </a:pPr>
            <a:r>
              <a:rPr lang="en-US" dirty="0" smtClean="0"/>
              <a:t>Create by function a = </a:t>
            </a:r>
            <a:r>
              <a:rPr lang="en-US" dirty="0" err="1" smtClean="0"/>
              <a:t>np.arange</a:t>
            </a:r>
            <a:r>
              <a:rPr lang="en-US" dirty="0" smtClean="0"/>
              <a:t>(begin, end, </a:t>
            </a:r>
            <a:r>
              <a:rPr lang="en-US" dirty="0" err="1" smtClean="0"/>
              <a:t>stepSize</a:t>
            </a:r>
            <a:r>
              <a:rPr lang="en-US" dirty="0" smtClean="0"/>
              <a:t>)</a:t>
            </a:r>
          </a:p>
          <a:p>
            <a:pPr>
              <a:buFont typeface="Arial" panose="020B0604020202020204" pitchFamily="34" charset="0"/>
              <a:buChar char="•"/>
            </a:pPr>
            <a:r>
              <a:rPr lang="en-US" dirty="0" smtClean="0"/>
              <a:t>a = </a:t>
            </a:r>
            <a:r>
              <a:rPr lang="en-US" dirty="0" err="1" smtClean="0"/>
              <a:t>np.linspace</a:t>
            </a:r>
            <a:r>
              <a:rPr lang="en-US" dirty="0" smtClean="0"/>
              <a:t>(begin, end, </a:t>
            </a:r>
            <a:r>
              <a:rPr lang="en-US" dirty="0" err="1" smtClean="0"/>
              <a:t>nbSampleData</a:t>
            </a:r>
            <a:r>
              <a:rPr lang="en-US" dirty="0" smtClean="0"/>
              <a:t>)</a:t>
            </a:r>
          </a:p>
          <a:p>
            <a:pPr>
              <a:buFont typeface="Arial" panose="020B0604020202020204" pitchFamily="34" charset="0"/>
              <a:buChar char="•"/>
            </a:pPr>
            <a:r>
              <a:rPr lang="en-US" dirty="0" smtClean="0"/>
              <a:t>a = </a:t>
            </a:r>
            <a:r>
              <a:rPr lang="en-US" dirty="0" err="1" smtClean="0"/>
              <a:t>np.logspace</a:t>
            </a:r>
            <a:r>
              <a:rPr lang="en-US" dirty="0" smtClean="0"/>
              <a:t>(begin, end, </a:t>
            </a:r>
            <a:r>
              <a:rPr lang="en-US" dirty="0" err="1" smtClean="0"/>
              <a:t>nbSampleData</a:t>
            </a:r>
            <a:r>
              <a:rPr lang="en-US" dirty="0" smtClean="0"/>
              <a:t>)</a:t>
            </a:r>
          </a:p>
          <a:p>
            <a:pPr>
              <a:buFont typeface="Arial" panose="020B0604020202020204" pitchFamily="34" charset="0"/>
              <a:buChar char="•"/>
            </a:pPr>
            <a:r>
              <a:rPr lang="en-US" dirty="0" smtClean="0"/>
              <a:t>a = </a:t>
            </a:r>
            <a:r>
              <a:rPr lang="en-US" dirty="0" err="1" smtClean="0"/>
              <a:t>np.ones</a:t>
            </a:r>
            <a:r>
              <a:rPr lang="en-US" dirty="0" smtClean="0"/>
              <a:t>((</a:t>
            </a:r>
            <a:r>
              <a:rPr lang="en-US" dirty="0" err="1" smtClean="0"/>
              <a:t>numOfRow</a:t>
            </a:r>
            <a:r>
              <a:rPr lang="en-US" dirty="0" smtClean="0"/>
              <a:t>, </a:t>
            </a:r>
            <a:r>
              <a:rPr lang="en-US" dirty="0" err="1" smtClean="0"/>
              <a:t>numOfCol</a:t>
            </a:r>
            <a:r>
              <a:rPr lang="en-US" dirty="0" smtClean="0"/>
              <a:t>))</a:t>
            </a:r>
          </a:p>
          <a:p>
            <a:pPr>
              <a:buFont typeface="Arial" panose="020B0604020202020204" pitchFamily="34" charset="0"/>
              <a:buChar char="•"/>
            </a:pPr>
            <a:r>
              <a:rPr lang="en-US" dirty="0" smtClean="0"/>
              <a:t>a = </a:t>
            </a:r>
            <a:r>
              <a:rPr lang="en-US" dirty="0" err="1" smtClean="0"/>
              <a:t>np.zeros</a:t>
            </a:r>
            <a:r>
              <a:rPr lang="en-US" dirty="0" smtClean="0"/>
              <a:t>((</a:t>
            </a:r>
            <a:r>
              <a:rPr lang="en-US" dirty="0" err="1" smtClean="0"/>
              <a:t>numOfRow</a:t>
            </a:r>
            <a:r>
              <a:rPr lang="en-US" dirty="0" smtClean="0"/>
              <a:t>, </a:t>
            </a:r>
            <a:r>
              <a:rPr lang="en-US" dirty="0" err="1" smtClean="0"/>
              <a:t>numOfCol</a:t>
            </a:r>
            <a:r>
              <a:rPr lang="en-US" dirty="0" smtClean="0"/>
              <a:t>))</a:t>
            </a:r>
          </a:p>
          <a:p>
            <a:pPr>
              <a:buFont typeface="Arial" panose="020B0604020202020204" pitchFamily="34" charset="0"/>
              <a:buChar char="•"/>
            </a:pPr>
            <a:r>
              <a:rPr lang="en-US" dirty="0" smtClean="0"/>
              <a:t>a = </a:t>
            </a:r>
            <a:r>
              <a:rPr lang="en-US" dirty="0" err="1" smtClean="0"/>
              <a:t>np.eye</a:t>
            </a:r>
            <a:r>
              <a:rPr lang="en-US" dirty="0" smtClean="0"/>
              <a:t>(</a:t>
            </a:r>
            <a:r>
              <a:rPr lang="en-US" dirty="0" err="1" smtClean="0"/>
              <a:t>orderNumber</a:t>
            </a:r>
            <a:r>
              <a:rPr lang="en-US" dirty="0" smtClean="0"/>
              <a:t>)</a:t>
            </a:r>
          </a:p>
          <a:p>
            <a:pPr>
              <a:buFont typeface="Arial" panose="020B0604020202020204" pitchFamily="34" charset="0"/>
              <a:buChar char="•"/>
            </a:pPr>
            <a:r>
              <a:rPr lang="en-US" dirty="0" smtClean="0"/>
              <a:t>a = </a:t>
            </a:r>
            <a:r>
              <a:rPr lang="en-US" dirty="0" err="1" smtClean="0"/>
              <a:t>np.empty</a:t>
            </a:r>
            <a:r>
              <a:rPr lang="en-US" dirty="0" smtClean="0"/>
              <a:t>((</a:t>
            </a:r>
            <a:r>
              <a:rPr lang="en-US" dirty="0" err="1" smtClean="0"/>
              <a:t>numOfRow</a:t>
            </a:r>
            <a:r>
              <a:rPr lang="en-US" dirty="0" smtClean="0"/>
              <a:t>, </a:t>
            </a:r>
            <a:r>
              <a:rPr lang="en-US" dirty="0" err="1" smtClean="0"/>
              <a:t>numOfCol</a:t>
            </a:r>
            <a:r>
              <a:rPr lang="en-US" dirty="0" smtClean="0"/>
              <a:t>))</a:t>
            </a:r>
          </a:p>
          <a:p>
            <a:pPr>
              <a:buFont typeface="Arial" panose="020B0604020202020204" pitchFamily="34" charset="0"/>
              <a:buChar char="•"/>
            </a:pPr>
            <a:r>
              <a:rPr lang="en-US" dirty="0" smtClean="0"/>
              <a:t>a = </a:t>
            </a:r>
            <a:r>
              <a:rPr lang="en-US" dirty="0" err="1" smtClean="0"/>
              <a:t>np.fromstring</a:t>
            </a:r>
            <a:r>
              <a:rPr lang="en-US" dirty="0" smtClean="0"/>
              <a:t>(“</a:t>
            </a:r>
            <a:r>
              <a:rPr lang="en-US" dirty="0" err="1" smtClean="0"/>
              <a:t>exampleString</a:t>
            </a:r>
            <a:r>
              <a:rPr lang="en-US" dirty="0" smtClean="0"/>
              <a:t>”, </a:t>
            </a:r>
            <a:r>
              <a:rPr lang="en-US" dirty="0" err="1" smtClean="0"/>
              <a:t>dtype</a:t>
            </a:r>
            <a:r>
              <a:rPr lang="en-US" dirty="0" smtClean="0"/>
              <a:t>=np.int8)</a:t>
            </a:r>
          </a:p>
          <a:p>
            <a:pPr>
              <a:buFont typeface="Arial" panose="020B0604020202020204" pitchFamily="34" charset="0"/>
              <a:buChar char="•"/>
            </a:pPr>
            <a:r>
              <a:rPr lang="en-US" dirty="0" smtClean="0"/>
              <a:t>a = np</a:t>
            </a:r>
          </a:p>
          <a:p>
            <a:pPr>
              <a:buFont typeface="Arial" panose="020B0604020202020204" pitchFamily="34" charset="0"/>
              <a:buChar char="•"/>
            </a:pP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66</a:t>
            </a:fld>
            <a:endParaRPr lang="en-US" dirty="0"/>
          </a:p>
        </p:txBody>
      </p:sp>
    </p:spTree>
    <p:extLst>
      <p:ext uri="{BB962C8B-B14F-4D97-AF65-F5344CB8AC3E}">
        <p14:creationId xmlns:p14="http://schemas.microsoft.com/office/powerpoint/2010/main" val="351289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77" y="119575"/>
            <a:ext cx="8841545" cy="4999108"/>
          </a:xfrm>
        </p:spPr>
        <p:txBody>
          <a:bodyPr>
            <a:normAutofit fontScale="85000" lnSpcReduction="20000"/>
          </a:bodyPr>
          <a:lstStyle/>
          <a:p>
            <a:pPr marL="0" indent="0">
              <a:buNone/>
            </a:pPr>
            <a:r>
              <a:rPr lang="en-US" dirty="0">
                <a:hlinkClick r:id="rId2"/>
              </a:rPr>
              <a:t>https://</a:t>
            </a:r>
            <a:r>
              <a:rPr lang="en-US" dirty="0" smtClean="0">
                <a:hlinkClick r:id="rId2"/>
              </a:rPr>
              <a:t>zhuanlan.zhihu.com/p/23471979</a:t>
            </a:r>
            <a:endParaRPr lang="en-US" dirty="0" smtClean="0"/>
          </a:p>
          <a:p>
            <a:pPr marL="0" indent="0">
              <a:buNone/>
            </a:pPr>
            <a:r>
              <a:rPr lang="en-US" dirty="0" smtClean="0">
                <a:hlinkClick r:id="rId3"/>
              </a:rPr>
              <a:t>https</a:t>
            </a:r>
            <a:r>
              <a:rPr lang="en-US" dirty="0">
                <a:hlinkClick r:id="rId3"/>
              </a:rPr>
              <a:t>://</a:t>
            </a:r>
            <a:r>
              <a:rPr lang="en-US" dirty="0" smtClean="0">
                <a:hlinkClick r:id="rId3"/>
              </a:rPr>
              <a:t>zhuanlan.zhihu.com/p/23665565</a:t>
            </a:r>
            <a:endParaRPr lang="en-US" dirty="0" smtClean="0"/>
          </a:p>
          <a:p>
            <a:pPr marL="0" indent="0">
              <a:buNone/>
            </a:pPr>
            <a:r>
              <a:rPr lang="en-US" dirty="0" smtClean="0">
                <a:hlinkClick r:id="rId4"/>
              </a:rPr>
              <a:t>http</a:t>
            </a:r>
            <a:r>
              <a:rPr lang="en-US" dirty="0">
                <a:hlinkClick r:id="rId4"/>
              </a:rPr>
              <a:t>://</a:t>
            </a:r>
            <a:r>
              <a:rPr lang="en-US" dirty="0" smtClean="0">
                <a:hlinkClick r:id="rId4"/>
              </a:rPr>
              <a:t>blog.csdn.net/niuge8905/article/details/78287355</a:t>
            </a:r>
            <a:endParaRPr lang="en-US" dirty="0" smtClean="0"/>
          </a:p>
          <a:p>
            <a:pPr marL="0" indent="0">
              <a:buNone/>
            </a:pPr>
            <a:r>
              <a:rPr lang="en-US" dirty="0" smtClean="0"/>
              <a:t>Tick </a:t>
            </a:r>
            <a:r>
              <a:rPr lang="en-US" dirty="0"/>
              <a:t>Data Usage: </a:t>
            </a:r>
            <a:endParaRPr lang="en-US" dirty="0" smtClean="0"/>
          </a:p>
          <a:p>
            <a:pPr marL="0" indent="0">
              <a:buNone/>
            </a:pPr>
            <a:r>
              <a:rPr lang="en-US" dirty="0" smtClean="0">
                <a:hlinkClick r:id="rId5"/>
              </a:rPr>
              <a:t>https</a:t>
            </a:r>
            <a:r>
              <a:rPr lang="en-US" dirty="0">
                <a:hlinkClick r:id="rId5"/>
              </a:rPr>
              <a:t>://www.zhihu.com/question/26950456如何用TICK数据生成分钟线数据</a:t>
            </a:r>
            <a:r>
              <a:rPr lang="en-US" dirty="0" smtClean="0"/>
              <a:t>:</a:t>
            </a:r>
          </a:p>
          <a:p>
            <a:pPr marL="0" indent="0">
              <a:buNone/>
            </a:pPr>
            <a:r>
              <a:rPr lang="en-US" dirty="0" smtClean="0"/>
              <a:t>https</a:t>
            </a:r>
            <a:r>
              <a:rPr lang="en-US" dirty="0"/>
              <a:t>://mp.weixin.qq.com/s?__biz=MzAwOTgzMDk5Ng==&amp;</a:t>
            </a:r>
            <a:r>
              <a:rPr lang="en-US" dirty="0" smtClean="0"/>
              <a:t>mid=2650833965&amp;idx=1&amp;sn=e3e74639c068e7a1e41a35bb1decd313&amp;chksm=80adb316b7da3a00de4191d4da6a5a7cab60fa3d282876fcf0b4d6dd8fc234528a316f5aa50a&amp;mpshare=1&amp;scene=1&amp;srcid=090514fJTxEaB4CbnBI85x60&amp;pass_ticket=qA7MkXEYQz2xA0uHwCD8eF43XfYsQMFMTyDT0euW7YFDRhLeVPR8dAxIaK6gxprk#rd</a:t>
            </a:r>
          </a:p>
          <a:p>
            <a:pPr marL="0" indent="0">
              <a:buNone/>
            </a:pPr>
            <a:r>
              <a:rPr lang="en-US" dirty="0" smtClean="0"/>
              <a:t>Low </a:t>
            </a:r>
            <a:r>
              <a:rPr lang="en-US" dirty="0"/>
              <a:t>Priorities</a:t>
            </a:r>
            <a:r>
              <a:rPr lang="en-US" dirty="0" smtClean="0"/>
              <a:t>:</a:t>
            </a:r>
          </a:p>
          <a:p>
            <a:pPr marL="0" indent="0">
              <a:buNone/>
            </a:pPr>
            <a:r>
              <a:rPr lang="en-US" dirty="0" smtClean="0">
                <a:hlinkClick r:id="rId6"/>
              </a:rPr>
              <a:t>https</a:t>
            </a:r>
            <a:r>
              <a:rPr lang="en-US" dirty="0">
                <a:hlinkClick r:id="rId6"/>
              </a:rPr>
              <a:t>://</a:t>
            </a:r>
            <a:r>
              <a:rPr lang="en-US" dirty="0" smtClean="0">
                <a:hlinkClick r:id="rId6"/>
              </a:rPr>
              <a:t>www.ricequant.com/api/python/chn#what-is-ricequantTA-Lin</a:t>
            </a:r>
            <a:endParaRPr lang="en-US" dirty="0" smtClean="0"/>
          </a:p>
          <a:p>
            <a:pPr marL="0" indent="0">
              <a:buNone/>
            </a:pPr>
            <a:r>
              <a:rPr lang="en-US" dirty="0" smtClean="0">
                <a:hlinkClick r:id="rId7"/>
              </a:rPr>
              <a:t>http</a:t>
            </a:r>
            <a:r>
              <a:rPr lang="en-US" dirty="0">
                <a:hlinkClick r:id="rId7"/>
              </a:rPr>
              <a:t>://</a:t>
            </a:r>
            <a:r>
              <a:rPr lang="en-US" dirty="0" smtClean="0">
                <a:hlinkClick r:id="rId7"/>
              </a:rPr>
              <a:t>mrjbq7.github.io/ta-lib/funcs.html</a:t>
            </a:r>
            <a:endParaRPr lang="en-US" dirty="0" smtClean="0"/>
          </a:p>
          <a:p>
            <a:pPr marL="0" indent="0">
              <a:buNone/>
            </a:pPr>
            <a:r>
              <a:rPr lang="en-US" dirty="0" smtClean="0"/>
              <a:t>Quantitative </a:t>
            </a:r>
            <a:r>
              <a:rPr lang="en-US" dirty="0"/>
              <a:t>Trading Python </a:t>
            </a:r>
            <a:r>
              <a:rPr lang="en-US" dirty="0" smtClean="0"/>
              <a:t>Library</a:t>
            </a:r>
          </a:p>
          <a:p>
            <a:pPr marL="0" indent="0">
              <a:buNone/>
            </a:pPr>
            <a:r>
              <a:rPr lang="en-US" dirty="0" smtClean="0">
                <a:hlinkClick r:id="rId8"/>
              </a:rPr>
              <a:t>https</a:t>
            </a:r>
            <a:r>
              <a:rPr lang="en-US" dirty="0">
                <a:hlinkClick r:id="rId8"/>
              </a:rPr>
              <a:t>://</a:t>
            </a:r>
            <a:r>
              <a:rPr lang="en-US" dirty="0" smtClean="0">
                <a:hlinkClick r:id="rId8"/>
              </a:rPr>
              <a:t>pypi.python.org/pypi/QTPyLibExamples</a:t>
            </a:r>
            <a:endParaRPr lang="en-US" dirty="0" smtClean="0"/>
          </a:p>
          <a:p>
            <a:pPr marL="0" indent="0">
              <a:buNone/>
            </a:pPr>
            <a:r>
              <a:rPr lang="en-US" dirty="0" smtClean="0">
                <a:hlinkClick r:id="rId9"/>
              </a:rPr>
              <a:t>https</a:t>
            </a:r>
            <a:r>
              <a:rPr lang="en-US" dirty="0">
                <a:hlinkClick r:id="rId9"/>
              </a:rPr>
              <a:t>://www.ricequant.com/community/topic/4786</a:t>
            </a:r>
            <a:r>
              <a:rPr lang="en-US" dirty="0" smtClean="0">
                <a:hlinkClick r:id="rId9"/>
              </a:rPr>
              <a:t>/</a:t>
            </a:r>
            <a:endParaRPr lang="en-US" dirty="0" smtClean="0"/>
          </a:p>
          <a:p>
            <a:pPr marL="0" indent="0">
              <a:buNone/>
            </a:pPr>
            <a:r>
              <a:rPr lang="en-US" dirty="0" smtClean="0"/>
              <a:t>https</a:t>
            </a:r>
            <a:r>
              <a:rPr lang="en-US" dirty="0"/>
              <a:t>://www.ricequant.com/community/topic/174//22?page=2Jupyter Notebook Usage</a:t>
            </a:r>
            <a:r>
              <a:rPr lang="en-US" dirty="0" smtClean="0"/>
              <a:t>:</a:t>
            </a:r>
          </a:p>
          <a:p>
            <a:pPr marL="0" indent="0">
              <a:buNone/>
            </a:pPr>
            <a:r>
              <a:rPr lang="en-US" dirty="0" smtClean="0">
                <a:hlinkClick r:id="rId10"/>
              </a:rPr>
              <a:t>https</a:t>
            </a:r>
            <a:r>
              <a:rPr lang="en-US" dirty="0">
                <a:hlinkClick r:id="rId10"/>
              </a:rPr>
              <a:t>://</a:t>
            </a:r>
            <a:r>
              <a:rPr lang="en-US" dirty="0" smtClean="0">
                <a:hlinkClick r:id="rId10"/>
              </a:rPr>
              <a:t>www.zhihu.com/question/59392251</a:t>
            </a:r>
            <a:endParaRPr lang="en-US" dirty="0" smtClean="0"/>
          </a:p>
          <a:p>
            <a:pPr marL="0" indent="0">
              <a:buNone/>
            </a:pPr>
            <a:r>
              <a:rPr lang="en-US" dirty="0" smtClean="0"/>
              <a:t>Reinforcement </a:t>
            </a:r>
            <a:r>
              <a:rPr lang="en-US" dirty="0"/>
              <a:t>Learning </a:t>
            </a:r>
            <a:r>
              <a:rPr lang="en-US" dirty="0" smtClean="0"/>
              <a:t>Example</a:t>
            </a:r>
          </a:p>
          <a:p>
            <a:pPr marL="0" indent="0">
              <a:buNone/>
            </a:pPr>
            <a:r>
              <a:rPr lang="en-US" dirty="0" smtClean="0"/>
              <a:t>https</a:t>
            </a:r>
            <a:r>
              <a:rPr lang="en-US" dirty="0"/>
              <a:t>://zhuanlan.zhihu.com/p/33344668</a:t>
            </a:r>
          </a:p>
        </p:txBody>
      </p:sp>
      <p:sp>
        <p:nvSpPr>
          <p:cNvPr id="4" name="Slide Number Placeholder 3"/>
          <p:cNvSpPr>
            <a:spLocks noGrp="1"/>
          </p:cNvSpPr>
          <p:nvPr>
            <p:ph type="sldNum" sz="quarter" idx="12"/>
          </p:nvPr>
        </p:nvSpPr>
        <p:spPr/>
        <p:txBody>
          <a:bodyPr/>
          <a:lstStyle/>
          <a:p>
            <a:fld id="{EE2556C5-CE8C-6547-B838-EA80C61A4AF7}" type="slidenum">
              <a:rPr lang="en-US" smtClean="0"/>
              <a:t>67</a:t>
            </a:fld>
            <a:endParaRPr lang="en-US" dirty="0"/>
          </a:p>
        </p:txBody>
      </p:sp>
    </p:spTree>
    <p:extLst>
      <p:ext uri="{BB962C8B-B14F-4D97-AF65-F5344CB8AC3E}">
        <p14:creationId xmlns:p14="http://schemas.microsoft.com/office/powerpoint/2010/main" val="379776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18167"/>
          </a:xfrm>
        </p:spPr>
        <p:txBody>
          <a:bodyPr/>
          <a:lstStyle/>
          <a:p>
            <a:r>
              <a:rPr lang="en-US" dirty="0" smtClean="0"/>
              <a:t>	RFID Architecture Diagram</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68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067" y="833120"/>
            <a:ext cx="5608320" cy="41520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7" y="54188"/>
            <a:ext cx="8906933" cy="4951305"/>
          </a:xfrm>
          <a:prstGeom prst="rect">
            <a:avLst/>
          </a:prstGeom>
        </p:spPr>
      </p:pic>
    </p:spTree>
    <p:extLst>
      <p:ext uri="{BB962C8B-B14F-4D97-AF65-F5344CB8AC3E}">
        <p14:creationId xmlns:p14="http://schemas.microsoft.com/office/powerpoint/2010/main" val="146154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t>7</a:t>
            </a:fld>
            <a:endParaRPr lang="en-US" dirty="0"/>
          </a:p>
        </p:txBody>
      </p:sp>
      <p:sp>
        <p:nvSpPr>
          <p:cNvPr id="3" name="Title 2"/>
          <p:cNvSpPr>
            <a:spLocks noGrp="1"/>
          </p:cNvSpPr>
          <p:nvPr>
            <p:ph type="title"/>
          </p:nvPr>
        </p:nvSpPr>
        <p:spPr>
          <a:xfrm>
            <a:off x="455613" y="308848"/>
            <a:ext cx="8229600" cy="530127"/>
          </a:xfrm>
        </p:spPr>
        <p:txBody>
          <a:bodyPr>
            <a:normAutofit fontScale="90000"/>
          </a:bodyPr>
          <a:lstStyle/>
          <a:p>
            <a:r>
              <a:rPr lang="en-US" dirty="0" smtClean="0"/>
              <a:t>Relation between Models and Frameworks</a:t>
            </a:r>
            <a:endParaRPr lang="en-US" dirty="0"/>
          </a:p>
        </p:txBody>
      </p:sp>
      <p:sp>
        <p:nvSpPr>
          <p:cNvPr id="4" name="Content Placeholder 3"/>
          <p:cNvSpPr>
            <a:spLocks noGrp="1"/>
          </p:cNvSpPr>
          <p:nvPr>
            <p:ph sz="quarter" idx="13"/>
          </p:nvPr>
        </p:nvSpPr>
        <p:spPr>
          <a:xfrm>
            <a:off x="455613" y="928469"/>
            <a:ext cx="8228012" cy="998805"/>
          </a:xfrm>
        </p:spPr>
        <p:txBody>
          <a:bodyPr>
            <a:normAutofit/>
          </a:bodyPr>
          <a:lstStyle/>
          <a:p>
            <a:r>
              <a:rPr lang="en-US" sz="1200" dirty="0" smtClean="0"/>
              <a:t>Models like </a:t>
            </a:r>
            <a:r>
              <a:rPr lang="en-US" sz="1200" dirty="0" err="1" smtClean="0"/>
              <a:t>GoogLeNet</a:t>
            </a:r>
            <a:r>
              <a:rPr lang="en-US" sz="1200" dirty="0" smtClean="0"/>
              <a:t>, </a:t>
            </a:r>
            <a:r>
              <a:rPr lang="en-US" sz="1200" dirty="0" err="1" smtClean="0"/>
              <a:t>AlexNet</a:t>
            </a:r>
            <a:r>
              <a:rPr lang="en-US" sz="1200" dirty="0" smtClean="0"/>
              <a:t>, VGG are </a:t>
            </a:r>
            <a:r>
              <a:rPr lang="en-US" sz="1200" dirty="0" err="1" smtClean="0"/>
              <a:t>ConvNet</a:t>
            </a:r>
            <a:r>
              <a:rPr lang="en-US" sz="1200" dirty="0" smtClean="0"/>
              <a:t> architectures constructed on deep learning frameworks such as </a:t>
            </a:r>
            <a:r>
              <a:rPr lang="en-US" sz="1200" dirty="0" err="1" smtClean="0"/>
              <a:t>MXNet</a:t>
            </a:r>
            <a:r>
              <a:rPr lang="en-US" sz="1200" dirty="0" smtClean="0"/>
              <a:t>, </a:t>
            </a:r>
            <a:r>
              <a:rPr lang="en-US" sz="1200" dirty="0" err="1" smtClean="0"/>
              <a:t>Tensorflow</a:t>
            </a:r>
            <a:r>
              <a:rPr lang="en-US" sz="1200" dirty="0" smtClean="0"/>
              <a:t>, Torch </a:t>
            </a:r>
            <a:r>
              <a:rPr lang="en-US" sz="1200" dirty="0" err="1" smtClean="0"/>
              <a:t>etc</a:t>
            </a:r>
            <a:r>
              <a:rPr lang="en-US" sz="1200" dirty="0" smtClean="0"/>
              <a:t>, and their most usage are for Image Recognition, Classification, and compete in ISLVRC, what their differentiations are reflected in performance due to fine tune hardware configuration, software components layers and parameters in the deep learning frameworks.</a:t>
            </a:r>
            <a:endParaRPr lang="en-US" sz="1200" dirty="0"/>
          </a:p>
        </p:txBody>
      </p:sp>
      <p:pic>
        <p:nvPicPr>
          <p:cNvPr id="3076" name="Picture 4" descr="https://www.cs.toronto.edu/~frossard/post/vgg16/vgg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05" y="2195487"/>
            <a:ext cx="3806898" cy="2390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4072596" y="1863969"/>
            <a:ext cx="4933355" cy="2786282"/>
          </a:xfrm>
          <a:prstGeom prst="rect">
            <a:avLst/>
          </a:prstGeom>
        </p:spPr>
      </p:pic>
      <p:sp>
        <p:nvSpPr>
          <p:cNvPr id="10" name="TextBox 9"/>
          <p:cNvSpPr txBox="1"/>
          <p:nvPr/>
        </p:nvSpPr>
        <p:spPr>
          <a:xfrm>
            <a:off x="6539273" y="4586068"/>
            <a:ext cx="3573194" cy="169277"/>
          </a:xfrm>
          <a:prstGeom prst="rect">
            <a:avLst/>
          </a:prstGeom>
          <a:noFill/>
        </p:spPr>
        <p:txBody>
          <a:bodyPr vert="horz" wrap="square" lIns="0" tIns="0" rIns="0" bIns="0" rtlCol="0">
            <a:spAutoFit/>
          </a:bodyPr>
          <a:lstStyle/>
          <a:p>
            <a:r>
              <a:rPr lang="en-US" sz="1100" dirty="0">
                <a:solidFill>
                  <a:srgbClr val="003C71"/>
                </a:solidFill>
              </a:rPr>
              <a:t>Quote: https://arxiv.org/abs/1605.07678</a:t>
            </a:r>
            <a:endParaRPr lang="en-US" sz="1100" dirty="0" smtClean="0">
              <a:solidFill>
                <a:srgbClr val="003C7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t>70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189653"/>
            <a:ext cx="8900160" cy="4836160"/>
          </a:xfrm>
          <a:prstGeom prst="rect">
            <a:avLst/>
          </a:prstGeom>
        </p:spPr>
      </p:pic>
    </p:spTree>
    <p:extLst>
      <p:ext uri="{BB962C8B-B14F-4D97-AF65-F5344CB8AC3E}">
        <p14:creationId xmlns:p14="http://schemas.microsoft.com/office/powerpoint/2010/main" val="184304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88053"/>
            <a:ext cx="7543800" cy="480907"/>
          </a:xfrm>
        </p:spPr>
        <p:txBody>
          <a:bodyPr>
            <a:normAutofit fontScale="90000"/>
          </a:bodyPr>
          <a:lstStyle/>
          <a:p>
            <a:r>
              <a:rPr lang="en-US" dirty="0" smtClean="0"/>
              <a:t>AWS Input Pipeline Overview</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71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3" y="690880"/>
            <a:ext cx="5697956" cy="4355253"/>
          </a:xfrm>
          <a:prstGeom prst="rect">
            <a:avLst/>
          </a:prstGeom>
        </p:spPr>
      </p:pic>
      <p:sp>
        <p:nvSpPr>
          <p:cNvPr id="6" name="Rectangle 5"/>
          <p:cNvSpPr/>
          <p:nvPr/>
        </p:nvSpPr>
        <p:spPr>
          <a:xfrm>
            <a:off x="5919899" y="1020286"/>
            <a:ext cx="3088634" cy="707886"/>
          </a:xfrm>
          <a:prstGeom prst="rect">
            <a:avLst/>
          </a:prstGeom>
        </p:spPr>
        <p:txBody>
          <a:bodyPr wrap="square">
            <a:spAutoFit/>
          </a:bodyPr>
          <a:lstStyle/>
          <a:p>
            <a:r>
              <a:rPr lang="en-US" sz="1000" dirty="0">
                <a:hlinkClick r:id="rId3"/>
              </a:rPr>
              <a:t>http://docs.aws.amazon.com/lambda/latest/dg/with-s3.html</a:t>
            </a:r>
            <a:endParaRPr lang="en-US" sz="1000" dirty="0"/>
          </a:p>
          <a:p>
            <a:r>
              <a:rPr lang="en-US" sz="1000" dirty="0">
                <a:hlinkClick r:id="rId4"/>
              </a:rPr>
              <a:t>http://docs.aws.amazon.com/amazondynamodb/latest/developerguide/Streams.Lambda.html</a:t>
            </a:r>
            <a:endParaRPr lang="en-US" sz="1000" dirty="0">
              <a:effectLst/>
            </a:endParaRPr>
          </a:p>
        </p:txBody>
      </p:sp>
    </p:spTree>
    <p:extLst>
      <p:ext uri="{BB962C8B-B14F-4D97-AF65-F5344CB8AC3E}">
        <p14:creationId xmlns:p14="http://schemas.microsoft.com/office/powerpoint/2010/main" val="373333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6850"/>
          </a:xfrm>
        </p:spPr>
        <p:txBody>
          <a:bodyPr/>
          <a:lstStyle/>
          <a:p>
            <a:r>
              <a:rPr lang="en-US" dirty="0" err="1" smtClean="0"/>
              <a:t>zkSnark</a:t>
            </a:r>
            <a:endParaRPr lang="en-US" dirty="0"/>
          </a:p>
        </p:txBody>
      </p:sp>
      <p:sp>
        <p:nvSpPr>
          <p:cNvPr id="3" name="Content Placeholder 2"/>
          <p:cNvSpPr>
            <a:spLocks noGrp="1"/>
          </p:cNvSpPr>
          <p:nvPr>
            <p:ph idx="1"/>
          </p:nvPr>
        </p:nvSpPr>
        <p:spPr/>
        <p:txBody>
          <a:bodyPr/>
          <a:lstStyle/>
          <a:p>
            <a:r>
              <a:rPr lang="en-US" altLang="zh-CN" dirty="0"/>
              <a:t>A</a:t>
            </a:r>
            <a:r>
              <a:rPr lang="zh-CN" altLang="en-US" dirty="0"/>
              <a:t>要向</a:t>
            </a:r>
            <a:r>
              <a:rPr lang="en-US" altLang="zh-CN" dirty="0"/>
              <a:t>B</a:t>
            </a:r>
            <a:r>
              <a:rPr lang="zh-CN" altLang="en-US" dirty="0"/>
              <a:t>证明自己拥有某个房间的钥匙，假设该房间只能用钥匙打开锁，而其他任何方法都打不开。这时有</a:t>
            </a:r>
            <a:r>
              <a:rPr lang="en-US" altLang="zh-CN" dirty="0"/>
              <a:t>2</a:t>
            </a:r>
            <a:r>
              <a:rPr lang="zh-CN" altLang="en-US" dirty="0"/>
              <a:t>个方法：</a:t>
            </a:r>
          </a:p>
          <a:p>
            <a:r>
              <a:rPr lang="zh-CN" altLang="en-US" dirty="0" smtClean="0"/>
              <a:t>②</a:t>
            </a:r>
            <a:r>
              <a:rPr lang="en-US" altLang="zh-CN" dirty="0"/>
              <a:t>B</a:t>
            </a:r>
            <a:r>
              <a:rPr lang="zh-CN" altLang="en-US" dirty="0"/>
              <a:t>确定该房间内有某一物体，</a:t>
            </a:r>
            <a:r>
              <a:rPr lang="en-US" altLang="zh-CN" dirty="0"/>
              <a:t>A</a:t>
            </a:r>
            <a:r>
              <a:rPr lang="zh-CN" altLang="en-US" dirty="0"/>
              <a:t>用自己拥有的钥匙打开该房间的门，然后把物体拿出来出示给</a:t>
            </a:r>
            <a:r>
              <a:rPr lang="en-US" altLang="zh-CN" dirty="0"/>
              <a:t>B</a:t>
            </a:r>
            <a:r>
              <a:rPr lang="zh-CN" altLang="en-US" dirty="0"/>
              <a:t>，从而证明自己确实拥有该房间的钥匙</a:t>
            </a:r>
            <a:r>
              <a:rPr lang="zh-CN" altLang="en-US" dirty="0" smtClean="0"/>
              <a:t>。</a:t>
            </a:r>
            <a:endParaRPr lang="en-US" altLang="zh-CN" dirty="0" smtClean="0"/>
          </a:p>
          <a:p>
            <a:r>
              <a:rPr lang="en-US" altLang="zh-CN" dirty="0"/>
              <a:t>A</a:t>
            </a:r>
            <a:r>
              <a:rPr lang="zh-CN" altLang="en-US" dirty="0"/>
              <a:t>拥有</a:t>
            </a:r>
            <a:r>
              <a:rPr lang="en-US" altLang="zh-CN" dirty="0"/>
              <a:t>B</a:t>
            </a:r>
            <a:r>
              <a:rPr lang="zh-CN" altLang="en-US" dirty="0"/>
              <a:t>的公钥，</a:t>
            </a:r>
            <a:r>
              <a:rPr lang="en-US" altLang="zh-CN" dirty="0"/>
              <a:t>A</a:t>
            </a:r>
            <a:r>
              <a:rPr lang="zh-CN" altLang="en-US" dirty="0"/>
              <a:t>没有见过</a:t>
            </a:r>
            <a:r>
              <a:rPr lang="en-US" altLang="zh-CN" dirty="0"/>
              <a:t>B</a:t>
            </a:r>
            <a:r>
              <a:rPr lang="zh-CN" altLang="en-US" dirty="0"/>
              <a:t>，而</a:t>
            </a:r>
            <a:r>
              <a:rPr lang="en-US" altLang="zh-CN" dirty="0"/>
              <a:t>B</a:t>
            </a:r>
            <a:r>
              <a:rPr lang="zh-CN" altLang="en-US" dirty="0"/>
              <a:t>见过</a:t>
            </a:r>
            <a:r>
              <a:rPr lang="en-US" altLang="zh-CN" dirty="0"/>
              <a:t>A</a:t>
            </a:r>
            <a:r>
              <a:rPr lang="zh-CN" altLang="en-US" dirty="0"/>
              <a:t>的照片，偶然一天两个人见面了，</a:t>
            </a:r>
            <a:r>
              <a:rPr lang="en-US" altLang="zh-CN" dirty="0"/>
              <a:t>B</a:t>
            </a:r>
            <a:r>
              <a:rPr lang="zh-CN" altLang="en-US" dirty="0"/>
              <a:t>认出了</a:t>
            </a:r>
            <a:r>
              <a:rPr lang="en-US" altLang="zh-CN" dirty="0"/>
              <a:t>A</a:t>
            </a:r>
            <a:r>
              <a:rPr lang="zh-CN" altLang="en-US" dirty="0"/>
              <a:t>，但</a:t>
            </a:r>
            <a:r>
              <a:rPr lang="en-US" altLang="zh-CN" dirty="0"/>
              <a:t>A</a:t>
            </a:r>
            <a:r>
              <a:rPr lang="zh-CN" altLang="en-US" dirty="0"/>
              <a:t>不能确定面前的人是否是</a:t>
            </a:r>
            <a:r>
              <a:rPr lang="en-US" altLang="zh-CN" dirty="0"/>
              <a:t>B</a:t>
            </a:r>
            <a:r>
              <a:rPr lang="zh-CN" altLang="en-US" dirty="0"/>
              <a:t>，这时</a:t>
            </a:r>
            <a:r>
              <a:rPr lang="en-US" altLang="zh-CN" dirty="0"/>
              <a:t>B</a:t>
            </a:r>
            <a:r>
              <a:rPr lang="zh-CN" altLang="en-US" dirty="0"/>
              <a:t>要向</a:t>
            </a:r>
            <a:r>
              <a:rPr lang="en-US" altLang="zh-CN" dirty="0"/>
              <a:t>A</a:t>
            </a:r>
            <a:r>
              <a:rPr lang="zh-CN" altLang="en-US" dirty="0"/>
              <a:t>证明自己是</a:t>
            </a:r>
            <a:r>
              <a:rPr lang="en-US" altLang="zh-CN" dirty="0"/>
              <a:t>B</a:t>
            </a:r>
            <a:r>
              <a:rPr lang="zh-CN" altLang="en-US" dirty="0"/>
              <a:t>，也有</a:t>
            </a:r>
            <a:r>
              <a:rPr lang="en-US" altLang="zh-CN" dirty="0"/>
              <a:t>2</a:t>
            </a:r>
            <a:r>
              <a:rPr lang="zh-CN" altLang="en-US" dirty="0"/>
              <a:t>个方法。</a:t>
            </a:r>
          </a:p>
          <a:p>
            <a:r>
              <a:rPr lang="zh-CN" altLang="en-US" dirty="0" smtClean="0"/>
              <a:t>② </a:t>
            </a:r>
            <a:r>
              <a:rPr lang="en-US" altLang="zh-CN" dirty="0"/>
              <a:t>A</a:t>
            </a:r>
            <a:r>
              <a:rPr lang="zh-CN" altLang="en-US" dirty="0"/>
              <a:t>给出一个随机值，并使用</a:t>
            </a:r>
            <a:r>
              <a:rPr lang="en-US" altLang="zh-CN" dirty="0"/>
              <a:t>B</a:t>
            </a:r>
            <a:r>
              <a:rPr lang="zh-CN" altLang="en-US" dirty="0"/>
              <a:t>的公钥对其加密，然后将加密后的数据交给</a:t>
            </a:r>
            <a:r>
              <a:rPr lang="en-US" altLang="zh-CN" dirty="0"/>
              <a:t>B</a:t>
            </a:r>
            <a:r>
              <a:rPr lang="zh-CN" altLang="en-US" dirty="0"/>
              <a:t>，</a:t>
            </a:r>
            <a:r>
              <a:rPr lang="en-US" altLang="zh-CN" dirty="0"/>
              <a:t>B</a:t>
            </a:r>
            <a:r>
              <a:rPr lang="zh-CN" altLang="en-US" dirty="0"/>
              <a:t>用自己的私钥解密并展示给</a:t>
            </a:r>
            <a:r>
              <a:rPr lang="en-US" altLang="zh-CN" dirty="0"/>
              <a:t>A</a:t>
            </a:r>
            <a:r>
              <a:rPr lang="zh-CN" altLang="en-US" dirty="0"/>
              <a:t>，如果与</a:t>
            </a:r>
            <a:r>
              <a:rPr lang="en-US" altLang="zh-CN" dirty="0"/>
              <a:t>A</a:t>
            </a:r>
            <a:r>
              <a:rPr lang="zh-CN" altLang="en-US" dirty="0"/>
              <a:t>给出的随机值相同，则证明对方是</a:t>
            </a:r>
            <a:r>
              <a:rPr lang="en-US" altLang="zh-CN" dirty="0"/>
              <a:t>B</a:t>
            </a:r>
            <a:r>
              <a:rPr lang="zh-CN" altLang="en-US" dirty="0"/>
              <a:t>。</a:t>
            </a:r>
          </a:p>
          <a:p>
            <a:endParaRPr lang="zh-CN" altLang="en-US"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72</a:t>
            </a:fld>
            <a:endParaRPr lang="en-US" dirty="0"/>
          </a:p>
        </p:txBody>
      </p:sp>
    </p:spTree>
    <p:extLst>
      <p:ext uri="{BB962C8B-B14F-4D97-AF65-F5344CB8AC3E}">
        <p14:creationId xmlns:p14="http://schemas.microsoft.com/office/powerpoint/2010/main" val="70150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11383"/>
            <a:ext cx="7543800" cy="482700"/>
          </a:xfrm>
        </p:spPr>
        <p:txBody>
          <a:bodyPr>
            <a:normAutofit fontScale="90000"/>
          </a:bodyPr>
          <a:lstStyle/>
          <a:p>
            <a:r>
              <a:rPr lang="en-US" dirty="0" err="1" smtClean="0"/>
              <a:t>Dapp</a:t>
            </a:r>
            <a:r>
              <a:rPr lang="en-US" dirty="0" smtClean="0"/>
              <a:t> </a:t>
            </a:r>
            <a:r>
              <a:rPr lang="en-US" dirty="0"/>
              <a:t>High </a:t>
            </a:r>
            <a:r>
              <a:rPr lang="en-US" dirty="0" smtClean="0"/>
              <a:t>Level Model</a:t>
            </a:r>
            <a:r>
              <a:rPr lang="en-US" dirty="0"/>
              <a:t/>
            </a:r>
            <a:br>
              <a:rPr lang="en-US" dirty="0"/>
            </a:br>
            <a:r>
              <a:rPr lang="en-US" sz="2000" dirty="0"/>
              <a:t>https://medium.com/@mvmurthy/ethereum-for-web-developers-890be23d1d0c</a:t>
            </a:r>
          </a:p>
        </p:txBody>
      </p:sp>
      <p:sp>
        <p:nvSpPr>
          <p:cNvPr id="4" name="Slide Number Placeholder 3"/>
          <p:cNvSpPr>
            <a:spLocks noGrp="1"/>
          </p:cNvSpPr>
          <p:nvPr>
            <p:ph type="sldNum" sz="quarter" idx="12"/>
          </p:nvPr>
        </p:nvSpPr>
        <p:spPr/>
        <p:txBody>
          <a:bodyPr/>
          <a:lstStyle/>
          <a:p>
            <a:fld id="{EE2556C5-CE8C-6547-B838-EA80C61A4AF7}" type="slidenum">
              <a:rPr lang="en-US" smtClean="0"/>
              <a:t>73</a:t>
            </a:fld>
            <a:endParaRPr lang="en-US" dirty="0"/>
          </a:p>
        </p:txBody>
      </p:sp>
      <p:pic>
        <p:nvPicPr>
          <p:cNvPr id="1026" name="Picture 2" descr="https://cdn-images-1.medium.com/max/1067/1*y7Cdz1uGBGLxZ3ekIE13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1303021"/>
            <a:ext cx="7543800" cy="3668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73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91074"/>
          </a:xfrm>
        </p:spPr>
        <p:txBody>
          <a:bodyPr/>
          <a:lstStyle/>
          <a:p>
            <a:r>
              <a:rPr lang="en-US" dirty="0" err="1" smtClean="0"/>
              <a:t>Ethereum</a:t>
            </a:r>
            <a:r>
              <a:rPr lang="en-US" dirty="0" smtClean="0"/>
              <a:t> Development Environment</a:t>
            </a:r>
            <a:endParaRPr lang="en-US" dirty="0"/>
          </a:p>
        </p:txBody>
      </p:sp>
      <p:sp>
        <p:nvSpPr>
          <p:cNvPr id="3" name="Content Placeholder 2"/>
          <p:cNvSpPr>
            <a:spLocks noGrp="1"/>
          </p:cNvSpPr>
          <p:nvPr>
            <p:ph idx="1"/>
          </p:nvPr>
        </p:nvSpPr>
        <p:spPr>
          <a:xfrm>
            <a:off x="822960" y="1384301"/>
            <a:ext cx="7543800" cy="1091613"/>
          </a:xfrm>
        </p:spPr>
        <p:txBody>
          <a:bodyPr wrap="square">
            <a:normAutofit fontScale="92500" lnSpcReduction="10000"/>
          </a:bodyPr>
          <a:lstStyle/>
          <a:p>
            <a:pPr marL="0" indent="0">
              <a:buNone/>
            </a:pPr>
            <a:r>
              <a:rPr lang="en-US" dirty="0"/>
              <a:t>Ganache: ﻿in- memory </a:t>
            </a:r>
            <a:r>
              <a:rPr lang="en-US" dirty="0" err="1"/>
              <a:t>blockchain</a:t>
            </a:r>
            <a:r>
              <a:rPr lang="en-US" dirty="0"/>
              <a:t> (think of it as a </a:t>
            </a:r>
            <a:r>
              <a:rPr lang="en-US" dirty="0" err="1"/>
              <a:t>blockchain</a:t>
            </a:r>
            <a:r>
              <a:rPr lang="en-US" dirty="0"/>
              <a:t> simulator</a:t>
            </a:r>
            <a:r>
              <a:rPr lang="en-US" dirty="0" smtClean="0"/>
              <a:t>). “</a:t>
            </a:r>
            <a:r>
              <a:rPr lang="en-US" dirty="0" err="1" smtClean="0"/>
              <a:t>npm</a:t>
            </a:r>
            <a:r>
              <a:rPr lang="en-US" dirty="0" smtClean="0"/>
              <a:t> install ganache-cli </a:t>
            </a:r>
            <a:r>
              <a:rPr lang="en-US" dirty="0" smtClean="0">
                <a:hlinkClick r:id="rId2"/>
              </a:rPr>
              <a:t>web3@0.20.2</a:t>
            </a:r>
            <a:r>
              <a:rPr lang="en-US" dirty="0" smtClean="0"/>
              <a:t>”</a:t>
            </a:r>
          </a:p>
          <a:p>
            <a:pPr marL="0" indent="0">
              <a:buNone/>
            </a:pPr>
            <a:r>
              <a:rPr lang="en-US" dirty="0" smtClean="0"/>
              <a:t>Solidity compiler: </a:t>
            </a:r>
            <a:r>
              <a:rPr lang="en-US" dirty="0" err="1" smtClean="0"/>
              <a:t>npm</a:t>
            </a:r>
            <a:r>
              <a:rPr lang="en-US" dirty="0" smtClean="0"/>
              <a:t> install </a:t>
            </a:r>
            <a:r>
              <a:rPr lang="en-US" dirty="0" err="1" smtClean="0"/>
              <a:t>solc</a:t>
            </a:r>
            <a:endParaRPr lang="en-US" dirty="0" smtClean="0"/>
          </a:p>
          <a:p>
            <a:pPr marL="0" indent="0">
              <a:buNone/>
            </a:pPr>
            <a:r>
              <a:rPr lang="en-US" dirty="0" err="1" smtClean="0"/>
              <a:t>Javascript</a:t>
            </a:r>
            <a:r>
              <a:rPr lang="en-US" dirty="0" smtClean="0"/>
              <a:t> code to connect </a:t>
            </a:r>
            <a:r>
              <a:rPr lang="en-US" dirty="0" err="1" smtClean="0"/>
              <a:t>blockchain</a:t>
            </a:r>
            <a:r>
              <a:rPr lang="en-US" dirty="0" smtClean="0"/>
              <a:t>: </a:t>
            </a:r>
          </a:p>
          <a:p>
            <a:pPr marL="0" indent="0">
              <a:buNone/>
            </a:pPr>
            <a:endParaRPr lang="en-US" dirty="0" smtClean="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74</a:t>
            </a:fld>
            <a:endParaRPr lang="en-US" dirty="0"/>
          </a:p>
        </p:txBody>
      </p:sp>
      <p:sp>
        <p:nvSpPr>
          <p:cNvPr id="7" name="Rectangle 2"/>
          <p:cNvSpPr>
            <a:spLocks noChangeArrowheads="1"/>
          </p:cNvSpPr>
          <p:nvPr/>
        </p:nvSpPr>
        <p:spPr bwMode="auto">
          <a:xfrm>
            <a:off x="773724" y="2407345"/>
            <a:ext cx="61874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Web3 = require('web3')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web3 = new Web3(new Web3.providers.HttpProvider("http://localhost:8545"));</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773724" y="2836398"/>
            <a:ext cx="4761913"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&gt; code = fs.readFileSync('Voting.sol').toString()</a:t>
            </a:r>
            <a:br>
              <a:rPr kumimoji="0" lang="en-US" altLang="en-US" sz="1000" b="0" i="0" u="none" strike="noStrike" cap="none" normalizeH="0" baseline="0" smtClean="0">
                <a:ln>
                  <a:noFill/>
                </a:ln>
                <a:solidFill>
                  <a:schemeClr val="tx1"/>
                </a:solidFill>
                <a:effectLst/>
                <a:latin typeface="Arial Unicode MS" panose="020B0604020202020204" pitchFamily="34" charset="-128"/>
              </a:rPr>
            </a:br>
            <a:r>
              <a:rPr kumimoji="0" lang="en-US" altLang="en-US" sz="1000" b="0" i="0" u="none" strike="noStrike" cap="none" normalizeH="0" baseline="0" smtClean="0">
                <a:ln>
                  <a:noFill/>
                </a:ln>
                <a:solidFill>
                  <a:schemeClr val="tx1"/>
                </a:solidFill>
                <a:effectLst/>
                <a:latin typeface="Arial Unicode MS" panose="020B0604020202020204" pitchFamily="34" charset="-128"/>
              </a:rPr>
              <a:t>&gt; solc = require('solc')</a:t>
            </a:r>
            <a:br>
              <a:rPr kumimoji="0" lang="en-US" altLang="en-US" sz="1000" b="0" i="0" u="none" strike="noStrike" cap="none" normalizeH="0" baseline="0" smtClean="0">
                <a:ln>
                  <a:noFill/>
                </a:ln>
                <a:solidFill>
                  <a:schemeClr val="tx1"/>
                </a:solidFill>
                <a:effectLst/>
                <a:latin typeface="Arial Unicode MS" panose="020B0604020202020204" pitchFamily="34" charset="-128"/>
              </a:rPr>
            </a:br>
            <a:r>
              <a:rPr kumimoji="0" lang="en-US" altLang="en-US" sz="1000" b="0" i="0" u="none" strike="noStrike" cap="none" normalizeH="0" baseline="0" smtClean="0">
                <a:ln>
                  <a:noFill/>
                </a:ln>
                <a:solidFill>
                  <a:schemeClr val="tx1"/>
                </a:solidFill>
                <a:effectLst/>
                <a:latin typeface="Arial Unicode MS" panose="020B0604020202020204" pitchFamily="34" charset="-128"/>
              </a:rPr>
              <a:t>&gt; compiledCode = solc.compile(code)</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773724" y="3239222"/>
            <a:ext cx="414996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abiDefinition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JSON.parse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compiledCode.contracts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[':Voting'].interface)</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VotingContract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web3.eth.contract(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abiDefinition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byteCode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compiledCode.contracts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[':Voting'].bytecode</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deployedContract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VotingContract.new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Rama','Nick','Jose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'],{data: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byteCode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from: web3.eth.accounts[0], gas: 4700000})</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deployedContract.address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VotingContract.at(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deployedContract.address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5303522" y="2408009"/>
            <a:ext cx="3706836"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contractInstance.totalVotesFor.call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[String: '0'] s: 1, e: 0, c: [ 0 ] }</a:t>
            </a:r>
          </a:p>
          <a:p>
            <a:pPr marR="0" lvl="0"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contractInstance.voteForCandidate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{from: web3.eth.accounts[0]})'0xdedc7ae544c3dde74ab5a0b07422c5a51b5240603d31074f5b75c0ebc786bf53‘</a:t>
            </a:r>
          </a:p>
          <a:p>
            <a:pPr marR="0" lvl="0"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contractInstance.voteForCandidate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{from: web3.eth.accounts[0]})'0x02c054d238038d68b65d55770fabfca592a5cf6590229ab91bbe7cd72da46de9‘</a:t>
            </a:r>
          </a:p>
          <a:p>
            <a:pPr marR="0" lvl="0"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contractInstance.voteForCandidate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{from: web3.eth.accounts[0]})'0x3da069a09577514f2baaa11bc3015a16edf26aad28dffbcd126bde2e71f2b76f'</a:t>
            </a:r>
          </a:p>
          <a:p>
            <a:pPr marR="0" lvl="0"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ontractInstance.totalVotesFor.call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toLocaleString</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p>
          <a:p>
            <a:pPr marR="0" lvl="0"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'3'</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786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91074"/>
          </a:xfrm>
        </p:spPr>
        <p:txBody>
          <a:bodyPr>
            <a:normAutofit/>
          </a:bodyPr>
          <a:lstStyle/>
          <a:p>
            <a:r>
              <a:rPr lang="en-US" dirty="0" err="1" smtClean="0"/>
              <a:t>Ethereum</a:t>
            </a:r>
            <a:r>
              <a:rPr lang="en-US" dirty="0" smtClean="0"/>
              <a:t> Development Environment</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75</a:t>
            </a:fld>
            <a:endParaRPr lang="en-US" dirty="0"/>
          </a:p>
        </p:txBody>
      </p:sp>
      <p:sp>
        <p:nvSpPr>
          <p:cNvPr id="6" name="Rectangle 5"/>
          <p:cNvSpPr/>
          <p:nvPr/>
        </p:nvSpPr>
        <p:spPr>
          <a:xfrm>
            <a:off x="822960" y="1002090"/>
            <a:ext cx="8152228" cy="1754326"/>
          </a:xfrm>
          <a:prstGeom prst="rect">
            <a:avLst/>
          </a:prstGeom>
        </p:spPr>
        <p:txBody>
          <a:bodyPr wrap="square">
            <a:spAutoFit/>
          </a:bodyPr>
          <a:lstStyle/>
          <a:p>
            <a:r>
              <a:rPr lang="en-US" dirty="0"/>
              <a:t>﻿</a:t>
            </a:r>
            <a:r>
              <a:rPr lang="en-US" dirty="0" err="1"/>
              <a:t>Ethereum</a:t>
            </a:r>
            <a:r>
              <a:rPr lang="en-US" dirty="0"/>
              <a:t> has a few public test </a:t>
            </a:r>
            <a:r>
              <a:rPr lang="en-US" dirty="0" err="1"/>
              <a:t>blockchains</a:t>
            </a:r>
            <a:r>
              <a:rPr lang="en-US" dirty="0"/>
              <a:t> and one main </a:t>
            </a:r>
            <a:r>
              <a:rPr lang="en-US" dirty="0" err="1"/>
              <a:t>blockchain</a:t>
            </a:r>
            <a:r>
              <a:rPr lang="en-US" dirty="0"/>
              <a:t>.</a:t>
            </a:r>
          </a:p>
          <a:p>
            <a:pPr marL="285750" indent="-285750">
              <a:buFont typeface="Wingdings" panose="05000000000000000000" pitchFamily="2" charset="2"/>
              <a:buChar char="Ø"/>
            </a:pPr>
            <a:r>
              <a:rPr lang="en-US" dirty="0" err="1"/>
              <a:t>Testnet</a:t>
            </a:r>
            <a:r>
              <a:rPr lang="en-US" dirty="0"/>
              <a:t>: There are a few test </a:t>
            </a:r>
            <a:r>
              <a:rPr lang="en-US" dirty="0" err="1"/>
              <a:t>blockchains</a:t>
            </a:r>
            <a:r>
              <a:rPr lang="en-US" dirty="0"/>
              <a:t> such as </a:t>
            </a:r>
            <a:r>
              <a:rPr lang="en-US" dirty="0" err="1"/>
              <a:t>Ropsten</a:t>
            </a:r>
            <a:r>
              <a:rPr lang="en-US" dirty="0"/>
              <a:t>, </a:t>
            </a:r>
            <a:r>
              <a:rPr lang="en-US" dirty="0" err="1"/>
              <a:t>Rinkeby</a:t>
            </a:r>
            <a:r>
              <a:rPr lang="en-US" dirty="0"/>
              <a:t>, </a:t>
            </a:r>
            <a:r>
              <a:rPr lang="en-US" dirty="0" err="1"/>
              <a:t>Kovan</a:t>
            </a:r>
            <a:r>
              <a:rPr lang="en-US" dirty="0"/>
              <a:t>. Think of these as a QA or a staging server, they are used for testing purposes only. All the Ether you use on these networks is fake.</a:t>
            </a:r>
          </a:p>
          <a:p>
            <a:pPr marL="285750" indent="-285750">
              <a:buFont typeface="Wingdings" panose="05000000000000000000" pitchFamily="2" charset="2"/>
              <a:buChar char="Ø"/>
            </a:pPr>
            <a:r>
              <a:rPr lang="en-US" dirty="0" err="1"/>
              <a:t>Mainnet</a:t>
            </a:r>
            <a:r>
              <a:rPr lang="en-US" dirty="0"/>
              <a:t> (also called Homestead): This is the </a:t>
            </a:r>
            <a:r>
              <a:rPr lang="en-US" dirty="0" err="1"/>
              <a:t>blockchain</a:t>
            </a:r>
            <a:r>
              <a:rPr lang="en-US" dirty="0"/>
              <a:t> which the entire world transacts on for real. There is real value to the Ether you use on this network.</a:t>
            </a:r>
          </a:p>
        </p:txBody>
      </p:sp>
      <p:sp>
        <p:nvSpPr>
          <p:cNvPr id="11" name="Rectangle 1"/>
          <p:cNvSpPr>
            <a:spLocks noChangeArrowheads="1"/>
          </p:cNvSpPr>
          <p:nvPr/>
        </p:nvSpPr>
        <p:spPr bwMode="auto">
          <a:xfrm>
            <a:off x="822959" y="2755097"/>
            <a:ext cx="57888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npm</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install -g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webpack</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 truffle unbox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webpack</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 ls</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README.md contracts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node_modules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test webpack.config.js truffle.js app migrations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package.json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448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26900"/>
            <a:ext cx="7543800" cy="550434"/>
          </a:xfrm>
        </p:spPr>
        <p:txBody>
          <a:bodyPr>
            <a:normAutofit fontScale="90000"/>
          </a:bodyPr>
          <a:lstStyle/>
          <a:p>
            <a:r>
              <a:rPr lang="en-US" dirty="0"/>
              <a:t>﻿</a:t>
            </a:r>
            <a:r>
              <a:rPr lang="en-US" b="1" dirty="0" err="1"/>
              <a:t>Ethereum</a:t>
            </a:r>
            <a:r>
              <a:rPr lang="en-US" b="1" dirty="0"/>
              <a:t> </a:t>
            </a:r>
            <a:r>
              <a:rPr lang="en-US" b="1" err="1" smtClean="0"/>
              <a:t>Dapp</a:t>
            </a:r>
            <a:r>
              <a:rPr lang="en-US" b="1"/>
              <a:t> Development</a:t>
            </a:r>
            <a:br>
              <a:rPr lang="en-US" b="1"/>
            </a:br>
            <a:r>
              <a:rPr lang="en-US" sz="1200" b="1"/>
              <a:t>https://cn.zastrin.com/decentralized-ebay-on-ethereum-and-ipfs-syllabus</a:t>
            </a:r>
            <a:endParaRPr lang="en-US" sz="1200" dirty="0"/>
          </a:p>
        </p:txBody>
      </p:sp>
      <p:sp>
        <p:nvSpPr>
          <p:cNvPr id="3" name="Content Placeholder 2"/>
          <p:cNvSpPr>
            <a:spLocks noGrp="1"/>
          </p:cNvSpPr>
          <p:nvPr>
            <p:ph idx="1"/>
          </p:nvPr>
        </p:nvSpPr>
        <p:spPr>
          <a:xfrm>
            <a:off x="822960" y="1007243"/>
            <a:ext cx="3884507" cy="2608154"/>
          </a:xfrm>
        </p:spPr>
        <p:txBody>
          <a:bodyPr>
            <a:normAutofit fontScale="92500" lnSpcReduction="20000"/>
          </a:bodyPr>
          <a:lstStyle/>
          <a:p>
            <a:pPr>
              <a:buFont typeface="Wingdings" panose="05000000000000000000" pitchFamily="2" charset="2"/>
              <a:buChar char="§"/>
            </a:pPr>
            <a:r>
              <a:rPr lang="en-US" dirty="0"/>
              <a:t>﻿Install </a:t>
            </a:r>
            <a:r>
              <a:rPr lang="en-US" dirty="0" err="1"/>
              <a:t>geth</a:t>
            </a:r>
            <a:r>
              <a:rPr lang="en-US" dirty="0"/>
              <a:t> — the client software used to download the </a:t>
            </a:r>
            <a:r>
              <a:rPr lang="en-US" dirty="0" err="1"/>
              <a:t>blockchain</a:t>
            </a:r>
            <a:r>
              <a:rPr lang="en-US" dirty="0"/>
              <a:t> and run the </a:t>
            </a:r>
            <a:r>
              <a:rPr lang="en-US" dirty="0" err="1"/>
              <a:t>Ethereum</a:t>
            </a:r>
            <a:r>
              <a:rPr lang="en-US" dirty="0"/>
              <a:t> node on your local machine.</a:t>
            </a:r>
          </a:p>
          <a:p>
            <a:pPr>
              <a:buFont typeface="Wingdings" panose="05000000000000000000" pitchFamily="2" charset="2"/>
              <a:buChar char="§"/>
            </a:pPr>
            <a:r>
              <a:rPr lang="en-US" dirty="0"/>
              <a:t>Install the </a:t>
            </a:r>
            <a:r>
              <a:rPr lang="en-US" dirty="0" err="1"/>
              <a:t>Ethereum</a:t>
            </a:r>
            <a:r>
              <a:rPr lang="en-US" dirty="0"/>
              <a:t> </a:t>
            </a:r>
            <a:r>
              <a:rPr lang="en-US" dirty="0" err="1"/>
              <a:t>dapp</a:t>
            </a:r>
            <a:r>
              <a:rPr lang="en-US" dirty="0"/>
              <a:t> framework called </a:t>
            </a:r>
            <a:r>
              <a:rPr lang="en-US" dirty="0">
                <a:hlinkClick r:id="rId2"/>
              </a:rPr>
              <a:t>Truffle</a:t>
            </a:r>
            <a:r>
              <a:rPr lang="en-US" dirty="0"/>
              <a:t> which will be used for compiling and deploying our contract.</a:t>
            </a:r>
          </a:p>
          <a:p>
            <a:pPr>
              <a:buFont typeface="Wingdings" panose="05000000000000000000" pitchFamily="2" charset="2"/>
              <a:buChar char="§"/>
            </a:pPr>
            <a:r>
              <a:rPr lang="en-US" dirty="0"/>
              <a:t>Make small updates to our Voting application to make it work using truffle.</a:t>
            </a:r>
          </a:p>
          <a:p>
            <a:pPr>
              <a:buFont typeface="Wingdings" panose="05000000000000000000" pitchFamily="2" charset="2"/>
              <a:buChar char="§"/>
            </a:pPr>
            <a:r>
              <a:rPr lang="en-US" dirty="0"/>
              <a:t>Compile and deploy the contract to the </a:t>
            </a:r>
            <a:r>
              <a:rPr lang="en-US" dirty="0" err="1"/>
              <a:t>Rinkeby</a:t>
            </a:r>
            <a:r>
              <a:rPr lang="en-US" dirty="0"/>
              <a:t> </a:t>
            </a:r>
            <a:r>
              <a:rPr lang="en-US" dirty="0" err="1"/>
              <a:t>testnet</a:t>
            </a:r>
            <a:r>
              <a:rPr lang="en-US" dirty="0"/>
              <a:t>.</a:t>
            </a:r>
          </a:p>
          <a:p>
            <a:pPr>
              <a:buFont typeface="Wingdings" panose="05000000000000000000" pitchFamily="2" charset="2"/>
              <a:buChar char="§"/>
            </a:pPr>
            <a:r>
              <a:rPr lang="en-US" dirty="0"/>
              <a:t>Interact with the contract through truffle console and then through a webpage.</a:t>
            </a:r>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76</a:t>
            </a:fld>
            <a:endParaRPr lang="en-US" dirty="0"/>
          </a:p>
        </p:txBody>
      </p:sp>
      <p:sp>
        <p:nvSpPr>
          <p:cNvPr id="5" name="Rectangle 1"/>
          <p:cNvSpPr>
            <a:spLocks noChangeArrowheads="1"/>
          </p:cNvSpPr>
          <p:nvPr/>
        </p:nvSpPr>
        <p:spPr bwMode="auto">
          <a:xfrm>
            <a:off x="5064369" y="1007243"/>
            <a:ext cx="400929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geth</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rinkeby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syncmode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"fast"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rpcapi</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db,eth,net,web3,personal --cache=1024 --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rpcport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8545 --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rpcaddr</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127.0.0.1 --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rpccorsdomain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5064369" y="1684351"/>
            <a:ext cx="4009294" cy="461665"/>
          </a:xfrm>
          <a:prstGeom prst="rect">
            <a:avLst/>
          </a:prstGeom>
        </p:spPr>
        <p:txBody>
          <a:bodyPr wrap="square">
            <a:spAutoFit/>
          </a:bodyPr>
          <a:lstStyle/>
          <a:p>
            <a:r>
              <a:rPr lang="en-US" sz="1200" dirty="0"/>
              <a:t>﻿This will start the </a:t>
            </a:r>
            <a:r>
              <a:rPr lang="en-US" sz="1200" dirty="0" err="1"/>
              <a:t>Ethereum</a:t>
            </a:r>
            <a:r>
              <a:rPr lang="en-US" sz="1200" dirty="0"/>
              <a:t> node, connect to other peer nodes and start downloading the </a:t>
            </a:r>
            <a:r>
              <a:rPr lang="en-US" sz="1200" dirty="0" err="1"/>
              <a:t>blockchain</a:t>
            </a:r>
            <a:r>
              <a:rPr lang="en-US" sz="1200" dirty="0"/>
              <a:t>.</a:t>
            </a:r>
          </a:p>
        </p:txBody>
      </p:sp>
      <p:sp>
        <p:nvSpPr>
          <p:cNvPr id="7" name="Rectangle 6"/>
          <p:cNvSpPr/>
          <p:nvPr/>
        </p:nvSpPr>
        <p:spPr>
          <a:xfrm>
            <a:off x="5064369" y="2104367"/>
            <a:ext cx="4009294" cy="646331"/>
          </a:xfrm>
          <a:prstGeom prst="rect">
            <a:avLst/>
          </a:prstGeom>
        </p:spPr>
        <p:txBody>
          <a:bodyPr wrap="square">
            <a:spAutoFit/>
          </a:bodyPr>
          <a:lstStyle/>
          <a:p>
            <a:r>
              <a:rPr lang="en-US" sz="1200" dirty="0"/>
              <a:t>﻿When your </a:t>
            </a:r>
            <a:r>
              <a:rPr lang="en-US" sz="1200" dirty="0" err="1"/>
              <a:t>blockchain</a:t>
            </a:r>
            <a:r>
              <a:rPr lang="en-US" sz="1200" dirty="0"/>
              <a:t> is fully sync’d, the block number you see will be close to the block number on this page: https://rinkeby.etherscan.io/</a:t>
            </a:r>
          </a:p>
        </p:txBody>
      </p:sp>
      <p:sp>
        <p:nvSpPr>
          <p:cNvPr id="8" name="Rectangle 7"/>
          <p:cNvSpPr/>
          <p:nvPr/>
        </p:nvSpPr>
        <p:spPr>
          <a:xfrm>
            <a:off x="822959" y="3677128"/>
            <a:ext cx="8250703" cy="1169551"/>
          </a:xfrm>
          <a:prstGeom prst="rect">
            <a:avLst/>
          </a:prstGeom>
        </p:spPr>
        <p:txBody>
          <a:bodyPr wrap="square">
            <a:spAutoFit/>
          </a:bodyPr>
          <a:lstStyle/>
          <a:p>
            <a:r>
              <a:rPr lang="zh-CN" altLang="en-US" sz="1400"/>
              <a:t>﻿构建一个类似 </a:t>
            </a:r>
            <a:r>
              <a:rPr lang="en-US" altLang="zh-CN" sz="1400"/>
              <a:t>eBay </a:t>
            </a:r>
            <a:r>
              <a:rPr lang="zh-CN" altLang="en-US" sz="1400"/>
              <a:t>的去中心化商场。你会构建一个智能合约，通过该合约，任何人都可以 </a:t>
            </a:r>
            <a:r>
              <a:rPr lang="zh-CN" altLang="en-US" sz="1400" b="1"/>
              <a:t>列出他们先要在商场出售的产品</a:t>
            </a:r>
            <a:r>
              <a:rPr lang="zh-CN" altLang="en-US" sz="1400"/>
              <a:t>。消费者可以 </a:t>
            </a:r>
            <a:r>
              <a:rPr lang="zh-CN" altLang="en-US" sz="1400" b="1"/>
              <a:t>浏览产品</a:t>
            </a:r>
            <a:r>
              <a:rPr lang="zh-CN" altLang="en-US" sz="1400"/>
              <a:t> 并 </a:t>
            </a:r>
            <a:r>
              <a:rPr lang="zh-CN" altLang="en-US" sz="1400" b="1"/>
              <a:t>通过拍卖购买产品</a:t>
            </a:r>
            <a:r>
              <a:rPr lang="zh-CN" altLang="en-US" sz="1400"/>
              <a:t>。你也会实现一个 </a:t>
            </a:r>
            <a:r>
              <a:rPr lang="zh-CN" altLang="en-US" sz="1400" b="1"/>
              <a:t>托管服务</a:t>
            </a:r>
            <a:r>
              <a:rPr lang="zh-CN" altLang="en-US" sz="1400"/>
              <a:t>，它会被买方和卖方用来保护交易，确保支付和产品交付。这个应用将会基于 </a:t>
            </a:r>
            <a:r>
              <a:rPr lang="en-US" altLang="zh-CN" sz="1400" b="1"/>
              <a:t>Solidity </a:t>
            </a:r>
            <a:r>
              <a:rPr lang="zh-CN" altLang="en-US" sz="1400" b="1"/>
              <a:t>语言，</a:t>
            </a:r>
            <a:r>
              <a:rPr lang="en-US" altLang="zh-CN" sz="1400" b="1"/>
              <a:t>truffle </a:t>
            </a:r>
            <a:r>
              <a:rPr lang="zh-CN" altLang="en-US" sz="1400" b="1"/>
              <a:t>框架，</a:t>
            </a:r>
            <a:r>
              <a:rPr lang="en-US" altLang="zh-CN" sz="1400" b="1"/>
              <a:t>JavaScript </a:t>
            </a:r>
            <a:r>
              <a:rPr lang="zh-CN" altLang="en-US" sz="1400" b="1"/>
              <a:t>和 </a:t>
            </a:r>
            <a:r>
              <a:rPr lang="en-US" altLang="zh-CN" sz="1400" b="1"/>
              <a:t>HTML/CSS </a:t>
            </a:r>
            <a:r>
              <a:rPr lang="zh-CN" altLang="en-US" sz="1400"/>
              <a:t>构建。</a:t>
            </a:r>
            <a:r>
              <a:rPr lang="en-US" altLang="zh-CN" sz="1400" b="1"/>
              <a:t>IPFS</a:t>
            </a:r>
            <a:r>
              <a:rPr lang="zh-CN" altLang="en-US" sz="1400"/>
              <a:t> 将会用于存储图片和大文本，</a:t>
            </a:r>
            <a:r>
              <a:rPr lang="en-US" altLang="zh-CN" sz="1400" b="1"/>
              <a:t>MongoDB </a:t>
            </a:r>
            <a:r>
              <a:rPr lang="zh-CN" altLang="en-US" sz="1400" b="1"/>
              <a:t>将会用作链下的解决方案</a:t>
            </a:r>
            <a:r>
              <a:rPr lang="zh-CN" altLang="en-US" sz="1400"/>
              <a:t> 来实现产品的搜索功能。几个关键库将会用于构建应用，其中包括了 </a:t>
            </a:r>
            <a:r>
              <a:rPr lang="en-US" altLang="zh-CN" sz="1400"/>
              <a:t>web3js</a:t>
            </a:r>
            <a:r>
              <a:rPr lang="zh-CN" altLang="en-US" sz="1400"/>
              <a:t>，</a:t>
            </a:r>
            <a:r>
              <a:rPr lang="en-US" altLang="zh-CN" sz="1400"/>
              <a:t>ipfs-api </a:t>
            </a:r>
            <a:r>
              <a:rPr lang="zh-CN" altLang="en-US" sz="1400"/>
              <a:t>和 </a:t>
            </a:r>
            <a:r>
              <a:rPr lang="en-US" altLang="zh-CN" sz="1400"/>
              <a:t>ethereumjs-util</a:t>
            </a:r>
            <a:r>
              <a:rPr lang="zh-CN" altLang="en-US" sz="1400"/>
              <a:t>。 </a:t>
            </a:r>
            <a:endParaRPr lang="en-US" sz="1400"/>
          </a:p>
        </p:txBody>
      </p:sp>
    </p:spTree>
    <p:extLst>
      <p:ext uri="{BB962C8B-B14F-4D97-AF65-F5344CB8AC3E}">
        <p14:creationId xmlns:p14="http://schemas.microsoft.com/office/powerpoint/2010/main" val="118897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9467"/>
            <a:ext cx="7543800" cy="909418"/>
          </a:xfrm>
        </p:spPr>
        <p:txBody>
          <a:bodyPr>
            <a:normAutofit fontScale="90000"/>
          </a:bodyPr>
          <a:lstStyle/>
          <a:p>
            <a:r>
              <a:rPr lang="zh-CN" altLang="en-US" sz="2800" b="1" dirty="0"/>
              <a:t>使用</a:t>
            </a:r>
            <a:r>
              <a:rPr lang="en-US" sz="2800" b="1" dirty="0"/>
              <a:t>Parity</a:t>
            </a:r>
            <a:r>
              <a:rPr lang="zh-CN" altLang="en-US" sz="2800" b="1" dirty="0"/>
              <a:t>建立</a:t>
            </a:r>
            <a:r>
              <a:rPr lang="en-US" sz="2800" b="1" dirty="0"/>
              <a:t>Proof-of-Authority (</a:t>
            </a:r>
            <a:r>
              <a:rPr lang="en-US" sz="2800" b="1" dirty="0" err="1"/>
              <a:t>PoA</a:t>
            </a:r>
            <a:r>
              <a:rPr lang="en-US" sz="2800" b="1" dirty="0"/>
              <a:t>) </a:t>
            </a:r>
            <a:r>
              <a:rPr lang="en-US" sz="2800" b="1" dirty="0" err="1" smtClean="0"/>
              <a:t>Ethereum</a:t>
            </a:r>
            <a:r>
              <a:rPr lang="zh-CN" altLang="en-US" sz="2800" b="1" dirty="0"/>
              <a:t>联盟</a:t>
            </a:r>
            <a:r>
              <a:rPr lang="zh-CN" altLang="en-US" sz="2800" b="1" dirty="0" smtClean="0"/>
              <a:t>链</a:t>
            </a:r>
            <a:r>
              <a:rPr lang="en-US" altLang="zh-CN" sz="2800" b="1" dirty="0"/>
              <a:t/>
            </a:r>
            <a:br>
              <a:rPr lang="en-US" altLang="zh-CN" sz="2800" b="1" dirty="0"/>
            </a:br>
            <a:r>
              <a:rPr lang="en-US" altLang="zh-CN" sz="1300" b="1" dirty="0"/>
              <a:t>https://medium.freecodecamp.org/python-collection-of-my-favorite-articles-8469b8455939</a:t>
            </a:r>
            <a:r>
              <a:rPr lang="en-US" altLang="zh-CN" sz="2800" b="1" dirty="0"/>
              <a:t/>
            </a:r>
            <a:br>
              <a:rPr lang="en-US" altLang="zh-CN" sz="2800" b="1" dirty="0"/>
            </a:br>
            <a:r>
              <a:rPr lang="en-US" altLang="zh-CN" sz="1300" b="1" dirty="0" smtClean="0">
                <a:hlinkClick r:id="rId2"/>
              </a:rPr>
              <a:t>https</a:t>
            </a:r>
            <a:r>
              <a:rPr lang="en-US" altLang="zh-CN" sz="1300" b="1" dirty="0">
                <a:hlinkClick r:id="rId2"/>
              </a:rPr>
              <a:t>://</a:t>
            </a:r>
            <a:r>
              <a:rPr lang="en-US" altLang="zh-CN" sz="1300" b="1" dirty="0" smtClean="0">
                <a:hlinkClick r:id="rId2"/>
              </a:rPr>
              <a:t>blog.csdn.net/fidelhl/article/details/55805638</a:t>
            </a:r>
            <a:r>
              <a:rPr lang="en-US" altLang="zh-CN" sz="1300" b="1" dirty="0"/>
              <a:t/>
            </a:r>
            <a:br>
              <a:rPr lang="en-US" altLang="zh-CN" sz="1300" b="1" dirty="0"/>
            </a:br>
            <a:r>
              <a:rPr lang="en-US" altLang="zh-CN" sz="1300" b="1" dirty="0">
                <a:hlinkClick r:id="rId3"/>
              </a:rPr>
              <a:t>https://</a:t>
            </a:r>
            <a:r>
              <a:rPr lang="en-US" altLang="zh-CN" sz="1300" b="1" dirty="0" smtClean="0">
                <a:hlinkClick r:id="rId3"/>
              </a:rPr>
              <a:t>blog.csdn.net/wo541075754/article/details/77505299</a:t>
            </a:r>
            <a:r>
              <a:rPr lang="en-US" altLang="zh-CN" sz="1300" b="1" dirty="0"/>
              <a:t/>
            </a:r>
            <a:br>
              <a:rPr lang="en-US" altLang="zh-CN" sz="1300" b="1" dirty="0"/>
            </a:br>
            <a:r>
              <a:rPr lang="en-US" altLang="zh-CN" sz="1300" b="1" dirty="0"/>
              <a:t>https://medium.com/@pipermerriam/the-python-ethereum-ecosystem-101bd9ba4de7</a:t>
            </a:r>
            <a:endParaRPr lang="en-US" sz="1300" dirty="0"/>
          </a:p>
        </p:txBody>
      </p:sp>
      <p:sp>
        <p:nvSpPr>
          <p:cNvPr id="3" name="Content Placeholder 2"/>
          <p:cNvSpPr>
            <a:spLocks noGrp="1"/>
          </p:cNvSpPr>
          <p:nvPr>
            <p:ph idx="1"/>
          </p:nvPr>
        </p:nvSpPr>
        <p:spPr>
          <a:xfrm>
            <a:off x="822960" y="1612053"/>
            <a:ext cx="7543800" cy="3182618"/>
          </a:xfrm>
        </p:spPr>
        <p:txBody>
          <a:bodyPr/>
          <a:lstStyle/>
          <a:p>
            <a:pPr marL="0" indent="0">
              <a:buNone/>
            </a:pPr>
            <a:r>
              <a:rPr lang="en-US" dirty="0" err="1"/>
              <a:t>PoA</a:t>
            </a:r>
            <a:r>
              <a:rPr lang="en-US" dirty="0"/>
              <a:t> Chain</a:t>
            </a:r>
            <a:r>
              <a:rPr lang="zh-CN" altLang="en-US" dirty="0"/>
              <a:t>特点有</a:t>
            </a:r>
          </a:p>
          <a:p>
            <a:pPr>
              <a:buFont typeface="Wingdings" panose="05000000000000000000" pitchFamily="2" charset="2"/>
              <a:buChar char="q"/>
            </a:pPr>
            <a:r>
              <a:rPr lang="zh-CN" altLang="en-US" dirty="0"/>
              <a:t>有别于</a:t>
            </a:r>
            <a:r>
              <a:rPr lang="en-US" dirty="0" err="1"/>
              <a:t>PoW</a:t>
            </a:r>
            <a:r>
              <a:rPr lang="en-US" dirty="0"/>
              <a:t> (Proof-of-Work)</a:t>
            </a:r>
            <a:r>
              <a:rPr lang="zh-CN" altLang="en-US" dirty="0"/>
              <a:t>需要解数学难题来产生</a:t>
            </a:r>
            <a:r>
              <a:rPr lang="en-US" dirty="0" err="1"/>
              <a:t>block，PoA</a:t>
            </a:r>
            <a:r>
              <a:rPr lang="zh-CN" altLang="en-US" dirty="0"/>
              <a:t>是依靠预设好的</a:t>
            </a:r>
            <a:r>
              <a:rPr lang="en-US" dirty="0"/>
              <a:t>Authority nodes，</a:t>
            </a:r>
            <a:r>
              <a:rPr lang="zh-CN" altLang="en-US" dirty="0"/>
              <a:t>负责产生</a:t>
            </a:r>
            <a:r>
              <a:rPr lang="en-US" dirty="0"/>
              <a:t>block。</a:t>
            </a:r>
          </a:p>
          <a:p>
            <a:pPr>
              <a:buFont typeface="Wingdings" panose="05000000000000000000" pitchFamily="2" charset="2"/>
              <a:buChar char="q"/>
            </a:pPr>
            <a:r>
              <a:rPr lang="zh-CN" altLang="en-US" dirty="0"/>
              <a:t>可依照需求设定</a:t>
            </a:r>
            <a:r>
              <a:rPr lang="en-US" dirty="0"/>
              <a:t>Authority node</a:t>
            </a:r>
            <a:r>
              <a:rPr lang="zh-CN" altLang="en-US" dirty="0"/>
              <a:t>数量。</a:t>
            </a:r>
          </a:p>
          <a:p>
            <a:pPr>
              <a:buFont typeface="Wingdings" panose="05000000000000000000" pitchFamily="2" charset="2"/>
              <a:buChar char="q"/>
            </a:pPr>
            <a:r>
              <a:rPr lang="zh-CN" altLang="en-US" dirty="0"/>
              <a:t>可指定产生</a:t>
            </a:r>
            <a:r>
              <a:rPr lang="en-US" dirty="0"/>
              <a:t>block</a:t>
            </a:r>
            <a:r>
              <a:rPr lang="zh-CN" altLang="en-US" dirty="0"/>
              <a:t>的时间，例如收到交易的</a:t>
            </a:r>
            <a:r>
              <a:rPr lang="en-US" altLang="zh-CN" dirty="0"/>
              <a:t>5</a:t>
            </a:r>
            <a:r>
              <a:rPr lang="zh-CN" altLang="en-US" dirty="0"/>
              <a:t>秒后产生</a:t>
            </a:r>
            <a:r>
              <a:rPr lang="en-US" dirty="0"/>
              <a:t>block。</a:t>
            </a:r>
          </a:p>
          <a:p>
            <a:pPr>
              <a:buFont typeface="Wingdings" panose="05000000000000000000" pitchFamily="2" charset="2"/>
              <a:buChar char="q"/>
            </a:pPr>
            <a:r>
              <a:rPr lang="zh-CN" altLang="en-US" dirty="0"/>
              <a:t>一般的</a:t>
            </a:r>
            <a:r>
              <a:rPr lang="en-US" dirty="0" err="1"/>
              <a:t>Ethereum</a:t>
            </a:r>
            <a:r>
              <a:rPr lang="en-US" dirty="0"/>
              <a:t> node</a:t>
            </a:r>
            <a:r>
              <a:rPr lang="zh-CN" altLang="en-US" dirty="0"/>
              <a:t>也可以连接到</a:t>
            </a:r>
            <a:r>
              <a:rPr lang="en-US" dirty="0" err="1"/>
              <a:t>PoA</a:t>
            </a:r>
            <a:r>
              <a:rPr lang="en-US" dirty="0"/>
              <a:t> Chain，</a:t>
            </a:r>
            <a:r>
              <a:rPr lang="zh-CN" altLang="en-US" dirty="0"/>
              <a:t>正常发起</a:t>
            </a:r>
            <a:r>
              <a:rPr lang="en-US" dirty="0"/>
              <a:t>transactions, contracts</a:t>
            </a:r>
            <a:r>
              <a:rPr lang="zh-CN" altLang="en-US" dirty="0"/>
              <a:t>等。</a:t>
            </a:r>
          </a:p>
          <a:p>
            <a:pPr>
              <a:buFont typeface="Wingdings" panose="05000000000000000000" pitchFamily="2" charset="2"/>
              <a:buChar char="q"/>
            </a:pPr>
            <a:r>
              <a:rPr lang="en-US" dirty="0" smtClean="0"/>
              <a:t>Parity</a:t>
            </a:r>
            <a:r>
              <a:rPr lang="zh-CN" altLang="en-US" dirty="0"/>
              <a:t>是一个注重效能的</a:t>
            </a:r>
            <a:r>
              <a:rPr lang="en-US" dirty="0" err="1"/>
              <a:t>Ethereum</a:t>
            </a:r>
            <a:r>
              <a:rPr lang="en-US" dirty="0"/>
              <a:t> Client</a:t>
            </a:r>
            <a:r>
              <a:rPr lang="zh-CN" altLang="en-US" dirty="0"/>
              <a:t>端软体</a:t>
            </a:r>
          </a:p>
          <a:p>
            <a:pPr marL="0" indent="0">
              <a:buNone/>
            </a:pP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t>77</a:t>
            </a:fld>
            <a:endParaRPr lang="en-US" dirty="0"/>
          </a:p>
        </p:txBody>
      </p:sp>
    </p:spTree>
    <p:extLst>
      <p:ext uri="{BB962C8B-B14F-4D97-AF65-F5344CB8AC3E}">
        <p14:creationId xmlns:p14="http://schemas.microsoft.com/office/powerpoint/2010/main" val="39203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t>8</a:t>
            </a:fld>
            <a:endParaRPr lang="en-US" dirty="0"/>
          </a:p>
        </p:txBody>
      </p:sp>
      <p:sp>
        <p:nvSpPr>
          <p:cNvPr id="3" name="Title 2"/>
          <p:cNvSpPr>
            <a:spLocks noGrp="1"/>
          </p:cNvSpPr>
          <p:nvPr>
            <p:ph type="title"/>
          </p:nvPr>
        </p:nvSpPr>
        <p:spPr>
          <a:xfrm>
            <a:off x="455613" y="308848"/>
            <a:ext cx="8229600" cy="577417"/>
          </a:xfrm>
        </p:spPr>
        <p:txBody>
          <a:bodyPr/>
          <a:lstStyle/>
          <a:p>
            <a:r>
              <a:rPr lang="en-US" dirty="0" smtClean="0"/>
              <a:t>Popular </a:t>
            </a:r>
            <a:r>
              <a:rPr lang="en-US" dirty="0" err="1" smtClean="0"/>
              <a:t>ConvNet</a:t>
            </a:r>
            <a:r>
              <a:rPr lang="en-US" dirty="0" smtClean="0"/>
              <a:t> Architectures</a:t>
            </a:r>
            <a:endParaRPr lang="en-US" dirty="0"/>
          </a:p>
        </p:txBody>
      </p:sp>
      <p:sp>
        <p:nvSpPr>
          <p:cNvPr id="4" name="Content Placeholder 3"/>
          <p:cNvSpPr>
            <a:spLocks noGrp="1"/>
          </p:cNvSpPr>
          <p:nvPr>
            <p:ph sz="quarter" idx="13"/>
          </p:nvPr>
        </p:nvSpPr>
        <p:spPr/>
        <p:txBody>
          <a:bodyPr>
            <a:normAutofit/>
          </a:bodyPr>
          <a:lstStyle/>
          <a:p>
            <a:r>
              <a:rPr lang="en-US" sz="900" dirty="0"/>
              <a:t>﻿</a:t>
            </a:r>
            <a:r>
              <a:rPr lang="en-US" sz="900" b="1" dirty="0" err="1" smtClean="0"/>
              <a:t>LeNet</a:t>
            </a:r>
            <a:r>
              <a:rPr lang="en-US" sz="900" b="1" dirty="0" smtClean="0"/>
              <a:t> </a:t>
            </a:r>
            <a:r>
              <a:rPr lang="en-US" sz="900" b="1" dirty="0"/>
              <a:t>(1990s): </a:t>
            </a:r>
            <a:r>
              <a:rPr lang="en-US" sz="900" dirty="0"/>
              <a:t>Already covered in this article.</a:t>
            </a:r>
          </a:p>
          <a:p>
            <a:r>
              <a:rPr lang="en-US" sz="900" b="1" dirty="0"/>
              <a:t>1990s to 2012:</a:t>
            </a:r>
            <a:r>
              <a:rPr lang="en-US" sz="900" dirty="0"/>
              <a:t> In the years from late 1990s to early 2010s convolutional neural network were in incubation. As more and more data and computing power became available, tasks that convolutional neural networks could tackle became more and more interesting.</a:t>
            </a:r>
          </a:p>
          <a:p>
            <a:r>
              <a:rPr lang="en-US" sz="900" b="1" dirty="0" err="1"/>
              <a:t>AlexNet</a:t>
            </a:r>
            <a:r>
              <a:rPr lang="en-US" sz="900" b="1" dirty="0"/>
              <a:t> (2012) – </a:t>
            </a:r>
            <a:r>
              <a:rPr lang="en-US" sz="900" dirty="0"/>
              <a:t>In 2012, Alex </a:t>
            </a:r>
            <a:r>
              <a:rPr lang="en-US" sz="900" dirty="0" err="1"/>
              <a:t>Krizhevsky</a:t>
            </a:r>
            <a:r>
              <a:rPr lang="en-US" sz="900" dirty="0"/>
              <a:t> (and others) released </a:t>
            </a:r>
            <a:r>
              <a:rPr lang="en-US" sz="900" dirty="0" err="1">
                <a:hlinkClick r:id="rId2"/>
              </a:rPr>
              <a:t>AlexNet</a:t>
            </a:r>
            <a:r>
              <a:rPr lang="en-US" sz="900" dirty="0"/>
              <a:t> which was a deeper and much wider version of the </a:t>
            </a:r>
            <a:r>
              <a:rPr lang="en-US" sz="900" dirty="0" err="1"/>
              <a:t>LeNet</a:t>
            </a:r>
            <a:r>
              <a:rPr lang="en-US" sz="900" dirty="0"/>
              <a:t> and won by a large margin the difficult ImageNet Large Scale Visual Recognition Challenge (ILSVRC) in 2012. It was a significant breakthrough with respect to the previous approaches and the current widespread application of CNNs can be attributed to this work.</a:t>
            </a:r>
          </a:p>
          <a:p>
            <a:r>
              <a:rPr lang="en-US" sz="900" b="1" dirty="0"/>
              <a:t>ZF Net (2013) –</a:t>
            </a:r>
            <a:r>
              <a:rPr lang="en-US" sz="900" dirty="0"/>
              <a:t> The ILSVRC 2013 winner was a Convolutional Network from Matthew </a:t>
            </a:r>
            <a:r>
              <a:rPr lang="en-US" sz="900" dirty="0" err="1"/>
              <a:t>Zeiler</a:t>
            </a:r>
            <a:r>
              <a:rPr lang="en-US" sz="900" dirty="0"/>
              <a:t> and Rob Fergus. It became known as the </a:t>
            </a:r>
            <a:r>
              <a:rPr lang="en-US" sz="900" dirty="0" err="1">
                <a:hlinkClick r:id="rId3"/>
              </a:rPr>
              <a:t>ZFNet</a:t>
            </a:r>
            <a:r>
              <a:rPr lang="en-US" sz="900" dirty="0"/>
              <a:t> (short for </a:t>
            </a:r>
            <a:r>
              <a:rPr lang="en-US" sz="900" dirty="0" err="1"/>
              <a:t>Zeiler</a:t>
            </a:r>
            <a:r>
              <a:rPr lang="en-US" sz="900" dirty="0"/>
              <a:t> &amp; Fergus Net). It was an improvement on </a:t>
            </a:r>
            <a:r>
              <a:rPr lang="en-US" sz="900" dirty="0" err="1"/>
              <a:t>AlexNet</a:t>
            </a:r>
            <a:r>
              <a:rPr lang="en-US" sz="900" dirty="0"/>
              <a:t> by tweaking the architecture </a:t>
            </a:r>
            <a:r>
              <a:rPr lang="en-US" sz="900" dirty="0" err="1"/>
              <a:t>hyperparameters</a:t>
            </a:r>
            <a:r>
              <a:rPr lang="en-US" sz="900" dirty="0"/>
              <a:t>.</a:t>
            </a:r>
          </a:p>
          <a:p>
            <a:r>
              <a:rPr lang="en-US" sz="900" b="1" dirty="0" err="1"/>
              <a:t>GoogLeNet</a:t>
            </a:r>
            <a:r>
              <a:rPr lang="en-US" sz="900" b="1" dirty="0"/>
              <a:t> (2014) – </a:t>
            </a:r>
            <a:r>
              <a:rPr lang="en-US" sz="900" dirty="0"/>
              <a:t>The ILSVRC 2014 winner was a Convolutional Network from </a:t>
            </a:r>
            <a:r>
              <a:rPr lang="en-US" sz="900" dirty="0" err="1">
                <a:hlinkClick r:id="rId4"/>
              </a:rPr>
              <a:t>Szegedy</a:t>
            </a:r>
            <a:r>
              <a:rPr lang="en-US" sz="900" dirty="0">
                <a:hlinkClick r:id="rId4"/>
              </a:rPr>
              <a:t> et al.</a:t>
            </a:r>
            <a:r>
              <a:rPr lang="en-US" sz="900" dirty="0"/>
              <a:t> from Google. Its main contribution was the development of an </a:t>
            </a:r>
            <a:r>
              <a:rPr lang="en-US" sz="900" i="1" dirty="0"/>
              <a:t>Inception Module</a:t>
            </a:r>
            <a:r>
              <a:rPr lang="en-US" sz="900" dirty="0"/>
              <a:t> that dramatically reduced the number of parameters in the network (4M, compared to </a:t>
            </a:r>
            <a:r>
              <a:rPr lang="en-US" sz="900" dirty="0" err="1"/>
              <a:t>AlexNet</a:t>
            </a:r>
            <a:r>
              <a:rPr lang="en-US" sz="900" dirty="0"/>
              <a:t> with 60M).</a:t>
            </a:r>
          </a:p>
          <a:p>
            <a:r>
              <a:rPr lang="en-US" sz="900" b="1" dirty="0" err="1"/>
              <a:t>VGGNet</a:t>
            </a:r>
            <a:r>
              <a:rPr lang="en-US" sz="900" b="1" dirty="0"/>
              <a:t> (2014) –</a:t>
            </a:r>
            <a:r>
              <a:rPr lang="en-US" sz="900" dirty="0"/>
              <a:t> The runner-up in ILSVRC 2014 was the network that became known as the </a:t>
            </a:r>
            <a:r>
              <a:rPr lang="en-US" sz="900" dirty="0" err="1">
                <a:hlinkClick r:id="rId5"/>
              </a:rPr>
              <a:t>VGGNet</a:t>
            </a:r>
            <a:r>
              <a:rPr lang="en-US" sz="900" dirty="0"/>
              <a:t>. Its main contribution was in showing that the depth of the network (number of layers) is a critical component for good performance.</a:t>
            </a:r>
          </a:p>
          <a:p>
            <a:r>
              <a:rPr lang="en-US" sz="900" b="1" dirty="0" err="1"/>
              <a:t>ResNets</a:t>
            </a:r>
            <a:r>
              <a:rPr lang="en-US" sz="900" b="1" dirty="0"/>
              <a:t> (2015) – </a:t>
            </a:r>
            <a:r>
              <a:rPr lang="en-US" sz="900" dirty="0">
                <a:hlinkClick r:id="rId6"/>
              </a:rPr>
              <a:t>Residual Network</a:t>
            </a:r>
            <a:r>
              <a:rPr lang="en-US" sz="900" dirty="0"/>
              <a:t> developed by </a:t>
            </a:r>
            <a:r>
              <a:rPr lang="en-US" sz="900" dirty="0" err="1"/>
              <a:t>Kaiming</a:t>
            </a:r>
            <a:r>
              <a:rPr lang="en-US" sz="900" dirty="0"/>
              <a:t> He (and others) was the winner of ILSVRC 2015. </a:t>
            </a:r>
            <a:r>
              <a:rPr lang="en-US" sz="900" dirty="0" err="1"/>
              <a:t>ResNets</a:t>
            </a:r>
            <a:r>
              <a:rPr lang="en-US" sz="900" dirty="0"/>
              <a:t> are currently by far state of the art Convolutional Neural Network models and are the default choice for using </a:t>
            </a:r>
            <a:r>
              <a:rPr lang="en-US" sz="900" dirty="0" err="1"/>
              <a:t>ConvNets</a:t>
            </a:r>
            <a:r>
              <a:rPr lang="en-US" sz="900" dirty="0"/>
              <a:t> in practice (as of May 2016).</a:t>
            </a:r>
          </a:p>
          <a:p>
            <a:r>
              <a:rPr lang="en-US" sz="900" b="1" dirty="0" err="1"/>
              <a:t>DenseNet</a:t>
            </a:r>
            <a:r>
              <a:rPr lang="en-US" sz="900" b="1" dirty="0"/>
              <a:t> (August 2016) – </a:t>
            </a:r>
            <a:r>
              <a:rPr lang="en-US" sz="900" dirty="0"/>
              <a:t>Recently published by Gao Huang (and others), the </a:t>
            </a:r>
            <a:r>
              <a:rPr lang="en-US" sz="900" dirty="0">
                <a:hlinkClick r:id="rId7"/>
              </a:rPr>
              <a:t>Densely Connected Convolutional Network</a:t>
            </a:r>
            <a:r>
              <a:rPr lang="en-US" sz="900" dirty="0"/>
              <a:t> has each layer directly connected to every other layer in a feed-forward fashion. The </a:t>
            </a:r>
            <a:r>
              <a:rPr lang="en-US" sz="900" dirty="0" err="1"/>
              <a:t>DenseNet</a:t>
            </a:r>
            <a:r>
              <a:rPr lang="en-US" sz="900" dirty="0"/>
              <a:t> has been shown to obtain significant improvements over previous state-of-the-art architectures on five highly competitive object recognition benchmark tasks. Check out the Torch implementation </a:t>
            </a:r>
            <a:r>
              <a:rPr lang="en-US" sz="900" dirty="0">
                <a:hlinkClick r:id="rId8"/>
              </a:rPr>
              <a:t>here</a:t>
            </a:r>
            <a:r>
              <a:rPr lang="en-US" sz="900" dirty="0"/>
              <a:t>.</a:t>
            </a:r>
          </a:p>
          <a:p>
            <a:endParaRPr lang="en-US" sz="9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t>9</a:t>
            </a:fld>
            <a:endParaRPr lang="en-US" dirty="0"/>
          </a:p>
        </p:txBody>
      </p:sp>
      <p:sp>
        <p:nvSpPr>
          <p:cNvPr id="3" name="Title 2"/>
          <p:cNvSpPr>
            <a:spLocks noGrp="1"/>
          </p:cNvSpPr>
          <p:nvPr>
            <p:ph type="title"/>
          </p:nvPr>
        </p:nvSpPr>
        <p:spPr>
          <a:xfrm>
            <a:off x="455613" y="308848"/>
            <a:ext cx="8229600" cy="485977"/>
          </a:xfrm>
        </p:spPr>
        <p:txBody>
          <a:bodyPr>
            <a:normAutofit fontScale="90000"/>
          </a:bodyPr>
          <a:lstStyle/>
          <a:p>
            <a:r>
              <a:rPr lang="en-US" dirty="0" smtClean="0"/>
              <a:t>Neural </a:t>
            </a:r>
            <a:r>
              <a:rPr lang="en-US" dirty="0"/>
              <a:t>N</a:t>
            </a:r>
            <a:r>
              <a:rPr lang="en-US" dirty="0" smtClean="0"/>
              <a:t>etwork and </a:t>
            </a:r>
            <a:r>
              <a:rPr lang="en-US" dirty="0"/>
              <a:t>N</a:t>
            </a:r>
            <a:r>
              <a:rPr lang="en-US" dirty="0" smtClean="0"/>
              <a:t>euron</a:t>
            </a:r>
            <a:endParaRPr lang="en-US" dirty="0"/>
          </a:p>
        </p:txBody>
      </p:sp>
      <p:pic>
        <p:nvPicPr>
          <p:cNvPr id="5" name="Picture 4" descr="Neural Network Schematic"/>
          <p:cNvPicPr/>
          <p:nvPr/>
        </p:nvPicPr>
        <p:blipFill>
          <a:blip r:embed="rId2">
            <a:extLst>
              <a:ext uri="{28A0092B-C50C-407E-A947-70E740481C1C}">
                <a14:useLocalDpi xmlns:a14="http://schemas.microsoft.com/office/drawing/2010/main" val="0"/>
              </a:ext>
            </a:extLst>
          </a:blip>
          <a:srcRect/>
          <a:stretch>
            <a:fillRect/>
          </a:stretch>
        </p:blipFill>
        <p:spPr bwMode="auto">
          <a:xfrm>
            <a:off x="455612" y="935277"/>
            <a:ext cx="3856135" cy="3580451"/>
          </a:xfrm>
          <a:prstGeom prst="rect">
            <a:avLst/>
          </a:prstGeom>
          <a:noFill/>
          <a:ln>
            <a:noFill/>
          </a:ln>
        </p:spPr>
      </p:pic>
      <p:pic>
        <p:nvPicPr>
          <p:cNvPr id="6" name="Picture 5" descr="A single node example of The Delta Rule"/>
          <p:cNvPicPr/>
          <p:nvPr/>
        </p:nvPicPr>
        <p:blipFill>
          <a:blip r:embed="rId3">
            <a:extLst>
              <a:ext uri="{28A0092B-C50C-407E-A947-70E740481C1C}">
                <a14:useLocalDpi xmlns:a14="http://schemas.microsoft.com/office/drawing/2010/main" val="0"/>
              </a:ext>
            </a:extLst>
          </a:blip>
          <a:srcRect/>
          <a:stretch>
            <a:fillRect/>
          </a:stretch>
        </p:blipFill>
        <p:spPr bwMode="auto">
          <a:xfrm>
            <a:off x="4811150" y="935277"/>
            <a:ext cx="4194801" cy="2571512"/>
          </a:xfrm>
          <a:prstGeom prst="rect">
            <a:avLst/>
          </a:prstGeom>
          <a:noFill/>
          <a:ln>
            <a:noFill/>
          </a:ln>
        </p:spPr>
      </p:pic>
      <p:sp>
        <p:nvSpPr>
          <p:cNvPr id="7" name="TextBox 6"/>
          <p:cNvSpPr txBox="1"/>
          <p:nvPr/>
        </p:nvSpPr>
        <p:spPr>
          <a:xfrm>
            <a:off x="4811150" y="3703923"/>
            <a:ext cx="4194801" cy="1077218"/>
          </a:xfrm>
          <a:prstGeom prst="rect">
            <a:avLst/>
          </a:prstGeom>
          <a:noFill/>
        </p:spPr>
        <p:txBody>
          <a:bodyPr vert="horz" wrap="square" lIns="0" tIns="0" rIns="0" bIns="0" rtlCol="0">
            <a:spAutoFit/>
          </a:bodyPr>
          <a:lstStyle/>
          <a:p>
            <a:r>
              <a:rPr lang="en-US" sz="1000" dirty="0" smtClean="0">
                <a:solidFill>
                  <a:srgbClr val="003C71"/>
                </a:solidFill>
              </a:rPr>
              <a:t>Three key elements consisting of neuron: Weight, Bias, Activation Function, whereas Weight and Bias can be automatically tuned during training process via backpropagation algorithm; </a:t>
            </a:r>
          </a:p>
          <a:p>
            <a:r>
              <a:rPr lang="en-US" sz="1000" dirty="0" smtClean="0">
                <a:solidFill>
                  <a:srgbClr val="003C71"/>
                </a:solidFill>
              </a:rPr>
              <a:t>Activation Function: </a:t>
            </a:r>
            <a:r>
              <a:rPr lang="en-US" sz="1000" dirty="0" err="1" smtClean="0">
                <a:solidFill>
                  <a:srgbClr val="003C71"/>
                </a:solidFill>
              </a:rPr>
              <a:t>Softmax</a:t>
            </a:r>
            <a:r>
              <a:rPr lang="en-US" sz="1000" dirty="0" smtClean="0">
                <a:solidFill>
                  <a:srgbClr val="003C71"/>
                </a:solidFill>
              </a:rPr>
              <a:t>, Sigmoid, </a:t>
            </a:r>
            <a:r>
              <a:rPr lang="en-US" sz="1000" dirty="0" err="1" smtClean="0">
                <a:solidFill>
                  <a:srgbClr val="003C71"/>
                </a:solidFill>
              </a:rPr>
              <a:t>Tanh</a:t>
            </a:r>
            <a:r>
              <a:rPr lang="en-US" sz="1000" dirty="0" smtClean="0">
                <a:solidFill>
                  <a:srgbClr val="003C71"/>
                </a:solidFill>
              </a:rPr>
              <a:t>, and </a:t>
            </a:r>
            <a:r>
              <a:rPr lang="en-US" sz="1000" dirty="0" err="1" smtClean="0">
                <a:solidFill>
                  <a:srgbClr val="003C71"/>
                </a:solidFill>
              </a:rPr>
              <a:t>ReLU</a:t>
            </a:r>
            <a:r>
              <a:rPr lang="en-US" sz="1000" dirty="0" smtClean="0">
                <a:solidFill>
                  <a:srgbClr val="003C71"/>
                </a:solidFill>
              </a:rPr>
              <a:t> have been experienced in specific field applications. </a:t>
            </a:r>
            <a:r>
              <a:rPr lang="en-US" sz="1000" dirty="0" err="1" smtClean="0">
                <a:solidFill>
                  <a:srgbClr val="003C71"/>
                </a:solidFill>
              </a:rPr>
              <a:t>Softmax</a:t>
            </a:r>
            <a:r>
              <a:rPr lang="en-US" sz="1000" dirty="0" smtClean="0">
                <a:solidFill>
                  <a:srgbClr val="003C71"/>
                </a:solidFill>
              </a:rPr>
              <a:t> is used in output layer to convert one K-dimensional vector of any real values to anther K-dimensional vector of real value range (0, 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0</TotalTime>
  <Words>6773</Words>
  <Application>Microsoft Office PowerPoint</Application>
  <PresentationFormat>On-screen Show (16:9)</PresentationFormat>
  <Paragraphs>867</Paragraphs>
  <Slides>77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77</vt:i4>
      </vt:variant>
    </vt:vector>
  </HeadingPairs>
  <TitlesOfParts>
    <vt:vector size="93" baseType="lpstr">
      <vt:lpstr>-apple-system</vt:lpstr>
      <vt:lpstr>Arial Unicode MS</vt:lpstr>
      <vt:lpstr>inherit</vt:lpstr>
      <vt:lpstr>新細明體</vt:lpstr>
      <vt:lpstr>宋体</vt:lpstr>
      <vt:lpstr>宋体</vt:lpstr>
      <vt:lpstr>Arial</vt:lpstr>
      <vt:lpstr>Calibri</vt:lpstr>
      <vt:lpstr>Calibri Light</vt:lpstr>
      <vt:lpstr>Cambria Math</vt:lpstr>
      <vt:lpstr>Consolas</vt:lpstr>
      <vt:lpstr>Georgia</vt:lpstr>
      <vt:lpstr>Intel Clear</vt:lpstr>
      <vt:lpstr>Times New Roman</vt:lpstr>
      <vt:lpstr>Wingdings</vt:lpstr>
      <vt:lpstr>Retrospect</vt:lpstr>
      <vt:lpstr>Neural Network, Reinforcement Learning and Application</vt:lpstr>
      <vt:lpstr>Agenda</vt:lpstr>
      <vt:lpstr>Categories of Machine Learning and Problem Domain</vt:lpstr>
      <vt:lpstr>PowerPoint Presentation</vt:lpstr>
      <vt:lpstr>PowerPoint Presentation</vt:lpstr>
      <vt:lpstr>Popular deep learning frameworks</vt:lpstr>
      <vt:lpstr>Relation between Models and Frameworks</vt:lpstr>
      <vt:lpstr>Popular ConvNet Architectures</vt:lpstr>
      <vt:lpstr>Neural Network and Neuron</vt:lpstr>
      <vt:lpstr>General method of using neural network</vt:lpstr>
      <vt:lpstr>Basic knowledge on Tensorflow</vt:lpstr>
      <vt:lpstr>Using Tensorflow on Linear Regression</vt:lpstr>
      <vt:lpstr>Using Tensorflow on Logistic Regression</vt:lpstr>
      <vt:lpstr>Using Tensorflow on Logistic Regression</vt:lpstr>
      <vt:lpstr>CNN for MNIST</vt:lpstr>
      <vt:lpstr>RNN for MNIST</vt:lpstr>
      <vt:lpstr>LSTM Model Description</vt:lpstr>
      <vt:lpstr>Factors considering in NN implementation</vt:lpstr>
      <vt:lpstr>Reinforcement Learning Concept Model Reference: http://sports.sina.com.cn/go/2017-03-25/doc-ifycstww1083825.shtml</vt:lpstr>
      <vt:lpstr>Major Component of an RL Agent</vt:lpstr>
      <vt:lpstr>Value Function</vt:lpstr>
      <vt:lpstr>Optimal Value Functions</vt:lpstr>
      <vt:lpstr>Model in RL</vt:lpstr>
      <vt:lpstr>Approaches to RL</vt:lpstr>
      <vt:lpstr>深度强化学习（Deep Reinforcement Learning）</vt:lpstr>
      <vt:lpstr>基于价值的深度强化学习</vt:lpstr>
      <vt:lpstr>基于价值的深度强化学习</vt:lpstr>
      <vt:lpstr>基于价值的深度强化学习</vt:lpstr>
      <vt:lpstr>基于价值的深度强化学习</vt:lpstr>
      <vt:lpstr>Key Concept in Reinforcement Learning</vt:lpstr>
      <vt:lpstr>Reinforcement Learning Algorithm Map</vt:lpstr>
      <vt:lpstr>Reinforcement Learning Application Scenerio</vt:lpstr>
      <vt:lpstr>Most Used Algorithms in Reinforcement Learning</vt:lpstr>
      <vt:lpstr>Inception Module</vt:lpstr>
      <vt:lpstr>Backup</vt:lpstr>
      <vt:lpstr>IPython Notebook的介绍 Reference: http://www.cnblogs.com/zhuangzhuang1988/archive/2012/11/19/2777195.html</vt:lpstr>
      <vt:lpstr>PowerPoint Presentation</vt:lpstr>
      <vt:lpstr>什么是量化投资 https://bigquant.com/docs/exchange_markets.html https://www.joinquant.com/post/585 https://www.ricequant.com/community/topic/174//22?page=2 https://pypi.python.org/pypi/QTPyLib http://mrjbq7.github.io/ta-lib/funcs.html https://www.ricequant.com/api/python/chn#data-method-get_split http://blog.csdn.net/niuge8905/article/details/78287355</vt:lpstr>
      <vt:lpstr>如何进行量化投资</vt:lpstr>
      <vt:lpstr>什么是策略生成器</vt:lpstr>
      <vt:lpstr>量化投资中的AI策略</vt:lpstr>
      <vt:lpstr>量化投资中的AI策略 https://community.bigquant.com/t/BigQuant-AI%E7%AD%96%E7%95%A5%E8%AF%A6%E8%A7%A3/1059</vt:lpstr>
      <vt:lpstr>PowerPoint Presentation</vt:lpstr>
      <vt:lpstr>量化投资利器Python</vt:lpstr>
      <vt:lpstr>量化投资利器Python</vt:lpstr>
      <vt:lpstr>量化投资利器Python</vt:lpstr>
      <vt:lpstr>Background Knowledge http://www.sharetisfy.com/2017/11/epsperoedydpsnta.html</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https://www.zhihu.com/question/31004373 </vt:lpstr>
      <vt:lpstr>Background Knowledge https://www.zhihu.com/question/31004373 </vt:lpstr>
      <vt:lpstr>Background Knowledge </vt:lpstr>
      <vt:lpstr>PowerPoint Presentation</vt:lpstr>
      <vt:lpstr>Background Knowledge</vt:lpstr>
      <vt:lpstr>Background Knowledge</vt:lpstr>
      <vt:lpstr>Background Knowledge</vt:lpstr>
      <vt:lpstr>Background Knowledge</vt:lpstr>
      <vt:lpstr>Matplotlib https://www.wukong.com/question/6490129780799701262/</vt:lpstr>
      <vt:lpstr>Matplotlib https://www.wukong.com/question/6490129780799701262/</vt:lpstr>
      <vt:lpstr>Matplotlib</vt:lpstr>
      <vt:lpstr>Matplotlib</vt:lpstr>
      <vt:lpstr>Matplotlib</vt:lpstr>
      <vt:lpstr>Numpy Usage</vt:lpstr>
      <vt:lpstr>PowerPoint Presentation</vt:lpstr>
      <vt:lpstr> RFID Architecture Diagram</vt:lpstr>
      <vt:lpstr>PowerPoint Presentation</vt:lpstr>
      <vt:lpstr>PowerPoint Presentation</vt:lpstr>
      <vt:lpstr>AWS Input Pipeline Overview</vt:lpstr>
      <vt:lpstr>zkSnark</vt:lpstr>
      <vt:lpstr>Dapp High Level Model https://medium.com/@mvmurthy/ethereum-for-web-developers-890be23d1d0c</vt:lpstr>
      <vt:lpstr>Ethereum Development Environment</vt:lpstr>
      <vt:lpstr>Ethereum Development Environment</vt:lpstr>
      <vt:lpstr>﻿Ethereum Dapp Development https://cn.zastrin.com/decentralized-ebay-on-ethereum-and-ipfs-syllabus</vt:lpstr>
      <vt:lpstr>使用Parity建立Proof-of-Authority (PoA) Ethereum联盟链 https://medium.freecodecamp.org/python-collection-of-my-favorite-articles-8469b8455939 https://blog.csdn.net/fidelhl/article/details/55805638 https://blog.csdn.net/wo541075754/article/details/77505299 https://medium.com/@pipermerriam/the-python-ethereum-ecosystem-101bd9ba4de7</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CTPClassification=CTP_NT</cp:keywords>
  <cp:lastModifiedBy/>
  <cp:revision>55</cp:revision>
  <dcterms:created xsi:type="dcterms:W3CDTF">2018-02-09T07:01:24Z</dcterms:created>
  <dcterms:modified xsi:type="dcterms:W3CDTF">2018-04-26T08:29:47Z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0x01010057E3F38E9DECAB4882DC7F126F2CAA4E</vt:lpwstr>
  </property>
  <property fmtid="{D5CDD505-2E9C-101B-9397-08002B2CF9AE}" pid="3" name="KSOProductBuildVer">
    <vt:lpwstr>1033-10.1.0.5707</vt:lpwstr>
  </property>
  <property fmtid="{D5CDD505-2E9C-101B-9397-08002B2CF9AE}" pid="4" name="TitusGUID">
    <vt:lpwstr>6a19beb1-3f3d-4a6f-bb51-780068311920</vt:lpwstr>
  </property>
  <property fmtid="{D5CDD505-2E9C-101B-9397-08002B2CF9AE}" pid="5" name="CTP_TimeStamp">
    <vt:lpwstr>2018-04-26 08:29:46Z</vt:lpwstr>
  </property>
  <property fmtid="{D5CDD505-2E9C-101B-9397-08002B2CF9AE}" pid="6" name="CTP_BU">
    <vt:lpwstr>NA</vt:lpwstr>
  </property>
  <property fmtid="{D5CDD505-2E9C-101B-9397-08002B2CF9AE}" pid="7" name="CTP_IDSID">
    <vt:lpwstr>NA</vt:lpwstr>
  </property>
  <property fmtid="{D5CDD505-2E9C-101B-9397-08002B2CF9AE}" pid="8" name="CTP_WWID">
    <vt:lpwstr>NA</vt:lpwstr>
  </property>
  <property fmtid="{D5CDD505-2E9C-101B-9397-08002B2CF9AE}" pid="9" name="CTPClassification">
    <vt:lpwstr>CTP_NT</vt:lpwstr>
  </property>
</Properties>
</file>